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65" r:id="rId3"/>
    <p:sldId id="328" r:id="rId4"/>
    <p:sldId id="308" r:id="rId5"/>
    <p:sldId id="312" r:id="rId6"/>
    <p:sldId id="313" r:id="rId7"/>
    <p:sldId id="314" r:id="rId8"/>
    <p:sldId id="316" r:id="rId9"/>
    <p:sldId id="315" r:id="rId10"/>
    <p:sldId id="317" r:id="rId11"/>
    <p:sldId id="318" r:id="rId12"/>
    <p:sldId id="322" r:id="rId13"/>
    <p:sldId id="323" r:id="rId14"/>
    <p:sldId id="324" r:id="rId15"/>
    <p:sldId id="326" r:id="rId16"/>
    <p:sldId id="325" r:id="rId17"/>
    <p:sldId id="311" r:id="rId18"/>
    <p:sldId id="320" r:id="rId19"/>
    <p:sldId id="321" r:id="rId20"/>
    <p:sldId id="330" r:id="rId21"/>
    <p:sldId id="329"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0">
          <p15:clr>
            <a:srgbClr val="A4A3A4"/>
          </p15:clr>
        </p15:guide>
        <p15:guide id="3" orient="horz" pos="371">
          <p15:clr>
            <a:srgbClr val="A4A3A4"/>
          </p15:clr>
        </p15:guide>
        <p15:guide id="4" orient="horz" pos="1152">
          <p15:clr>
            <a:srgbClr val="A4A3A4"/>
          </p15:clr>
        </p15:guide>
        <p15:guide id="5" orient="horz" pos="1018">
          <p15:clr>
            <a:srgbClr val="A4A3A4"/>
          </p15:clr>
        </p15:guide>
        <p15:guide id="6" orient="horz" pos="3886">
          <p15:clr>
            <a:srgbClr val="A4A3A4"/>
          </p15:clr>
        </p15:guide>
        <p15:guide id="7" orient="horz">
          <p15:clr>
            <a:srgbClr val="A4A3A4"/>
          </p15:clr>
        </p15:guide>
        <p15:guide id="8" orient="horz" pos="528">
          <p15:clr>
            <a:srgbClr val="A4A3A4"/>
          </p15:clr>
        </p15:guide>
        <p15:guide id="9" pos="3839">
          <p15:clr>
            <a:srgbClr val="A4A3A4"/>
          </p15:clr>
        </p15:guide>
        <p15:guide id="10" pos="1247">
          <p15:clr>
            <a:srgbClr val="A4A3A4"/>
          </p15:clr>
        </p15:guide>
        <p15:guide id="11" pos="7007">
          <p15:clr>
            <a:srgbClr val="A4A3A4"/>
          </p15:clr>
        </p15:guide>
        <p15:guide id="12" pos="4415">
          <p15:clr>
            <a:srgbClr val="A4A3A4"/>
          </p15:clr>
        </p15:guide>
        <p15:guide id="13" pos="6863">
          <p15:clr>
            <a:srgbClr val="A4A3A4"/>
          </p15:clr>
        </p15:guide>
        <p15:guide id="14" pos="7295">
          <p15:clr>
            <a:srgbClr val="A4A3A4"/>
          </p15:clr>
        </p15:guide>
        <p15:guide id="15" pos="1535">
          <p15:clr>
            <a:srgbClr val="A4A3A4"/>
          </p15:clr>
        </p15:guide>
        <p15:guide id="16" pos="6143">
          <p15:clr>
            <a:srgbClr val="A4A3A4"/>
          </p15:clr>
        </p15:guide>
        <p15:guide id="17" pos="355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6" autoAdjust="0"/>
    <p:restoredTop sz="94629" autoAdjust="0"/>
  </p:normalViewPr>
  <p:slideViewPr>
    <p:cSldViewPr showGuides="1">
      <p:cViewPr varScale="1">
        <p:scale>
          <a:sx n="69" d="100"/>
          <a:sy n="69" d="100"/>
        </p:scale>
        <p:origin x="-912" y="-102"/>
      </p:cViewPr>
      <p:guideLst>
        <p:guide orient="horz" pos="2160"/>
        <p:guide orient="horz" pos="4030"/>
        <p:guide orient="horz" pos="371"/>
        <p:guide orient="horz" pos="1152"/>
        <p:guide orient="horz" pos="1018"/>
        <p:guide orient="horz" pos="3886"/>
        <p:guide orient="horz"/>
        <p:guide orient="horz" pos="528"/>
        <p:guide pos="3839"/>
        <p:guide pos="1247"/>
        <p:guide pos="7007"/>
        <p:guide pos="4415"/>
        <p:guide pos="6863"/>
        <p:guide pos="7295"/>
        <p:guide pos="1535"/>
        <p:guide pos="6143"/>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3" d="100"/>
          <a:sy n="83" d="100"/>
        </p:scale>
        <p:origin x="200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5"/>
  <c:chart>
    <c:title>
      <c:tx>
        <c:rich>
          <a:bodyPr/>
          <a:lstStyle/>
          <a:p>
            <a:pPr>
              <a:defRPr/>
            </a:pPr>
            <a:r>
              <a:rPr lang="ru-RU"/>
              <a:t>Роль</a:t>
            </a:r>
            <a:r>
              <a:rPr lang="ru-RU" baseline="0"/>
              <a:t> воды в природе</a:t>
            </a:r>
            <a:r>
              <a:rPr lang="ru-RU"/>
              <a:t> </a:t>
            </a:r>
          </a:p>
        </c:rich>
      </c:tx>
    </c:title>
    <c:view3D>
      <c:perspective val="30"/>
    </c:view3D>
    <c:plotArea>
      <c:layout/>
      <c:bar3DChart>
        <c:barDir val="col"/>
        <c:grouping val="clustered"/>
        <c:ser>
          <c:idx val="0"/>
          <c:order val="0"/>
          <c:tx>
            <c:v>Количество учащихся</c:v>
          </c:tx>
          <c:dLbls>
            <c:dLbl>
              <c:idx val="9"/>
              <c:tx>
                <c:rich>
                  <a:bodyPr/>
                  <a:lstStyle/>
                  <a:p>
                    <a:r>
                      <a:rPr lang="en-US" smtClean="0"/>
                      <a:t>1</a:t>
                    </a:r>
                    <a:r>
                      <a:rPr lang="ru-RU" smtClean="0"/>
                      <a:t>0</a:t>
                    </a:r>
                    <a:endParaRPr lang="en-US"/>
                  </a:p>
                </c:rich>
              </c:tx>
              <c:showVal val="1"/>
            </c:dLbl>
            <c:showVal val="1"/>
          </c:dLbls>
          <c:cat>
            <c:multiLvlStrRef>
              <c:f>Лист1!$A$1:$J$2</c:f>
              <c:multiLvlStrCache>
                <c:ptCount val="10"/>
                <c:lvl>
                  <c:pt idx="0">
                    <c:v>Не более 1-го литра</c:v>
                  </c:pt>
                  <c:pt idx="1">
                    <c:v>Не более 2-х литров</c:v>
                  </c:pt>
                  <c:pt idx="2">
                    <c:v>Не опасна</c:v>
                  </c:pt>
                  <c:pt idx="3">
                    <c:v>Опасна</c:v>
                  </c:pt>
                  <c:pt idx="4">
                    <c:v>Да</c:v>
                  </c:pt>
                  <c:pt idx="5">
                    <c:v>Нет</c:v>
                  </c:pt>
                  <c:pt idx="6">
                    <c:v>Да</c:v>
                  </c:pt>
                  <c:pt idx="7">
                    <c:v>Нет</c:v>
                  </c:pt>
                  <c:pt idx="8">
                    <c:v>Если я чувствую сухость кожи после умывания,то вода жестка</c:v>
                  </c:pt>
                  <c:pt idx="9">
                    <c:v>При отстаивании остается осадок</c:v>
                  </c:pt>
                </c:lvl>
                <c:lvl>
                  <c:pt idx="0">
                    <c:v>Как вы думаете, какое количество воды человек должен ежедневно выпивать? </c:v>
                  </c:pt>
                  <c:pt idx="2">
                    <c:v>Опасна ли родникова вода?</c:v>
                  </c:pt>
                  <c:pt idx="4">
                    <c:v>Как вы считаете, безопасна ли для питья из-под крана водопроводная вода?</c:v>
                  </c:pt>
                  <c:pt idx="6">
                    <c:v>Встречается ли в природе совершенно чистая вода?</c:v>
                  </c:pt>
                  <c:pt idx="8">
                    <c:v>Как определить, жесткая вода в вашем доме?</c:v>
                  </c:pt>
                </c:lvl>
              </c:multiLvlStrCache>
            </c:multiLvlStrRef>
          </c:cat>
          <c:val>
            <c:numRef>
              <c:f>Лист1!$A$3:$J$3</c:f>
              <c:numCache>
                <c:formatCode>General</c:formatCode>
                <c:ptCount val="10"/>
                <c:pt idx="0">
                  <c:v>10</c:v>
                </c:pt>
                <c:pt idx="1">
                  <c:v>15</c:v>
                </c:pt>
                <c:pt idx="2">
                  <c:v>12</c:v>
                </c:pt>
                <c:pt idx="3">
                  <c:v>10</c:v>
                </c:pt>
                <c:pt idx="4">
                  <c:v>15</c:v>
                </c:pt>
                <c:pt idx="5">
                  <c:v>10</c:v>
                </c:pt>
                <c:pt idx="6">
                  <c:v>10</c:v>
                </c:pt>
                <c:pt idx="7">
                  <c:v>15</c:v>
                </c:pt>
                <c:pt idx="8">
                  <c:v>9</c:v>
                </c:pt>
                <c:pt idx="9">
                  <c:v>10</c:v>
                </c:pt>
              </c:numCache>
            </c:numRef>
          </c:val>
        </c:ser>
        <c:dLbls>
          <c:showVal val="1"/>
        </c:dLbls>
        <c:shape val="box"/>
        <c:axId val="55918592"/>
        <c:axId val="55920128"/>
        <c:axId val="0"/>
      </c:bar3DChart>
      <c:catAx>
        <c:axId val="55918592"/>
        <c:scaling>
          <c:orientation val="minMax"/>
        </c:scaling>
        <c:axPos val="b"/>
        <c:majorTickMark val="none"/>
        <c:tickLblPos val="nextTo"/>
        <c:crossAx val="55920128"/>
        <c:crosses val="autoZero"/>
        <c:auto val="1"/>
        <c:lblAlgn val="ctr"/>
        <c:lblOffset val="100"/>
      </c:catAx>
      <c:valAx>
        <c:axId val="55920128"/>
        <c:scaling>
          <c:orientation val="minMax"/>
        </c:scaling>
        <c:delete val="1"/>
        <c:axPos val="l"/>
        <c:numFmt formatCode="General" sourceLinked="1"/>
        <c:majorTickMark val="none"/>
        <c:tickLblPos val="none"/>
        <c:crossAx val="55918592"/>
        <c:crosses val="autoZero"/>
        <c:crossBetween val="between"/>
      </c:valAx>
    </c:plotArea>
    <c:legend>
      <c:legendPos val="t"/>
      <c:layout>
        <c:manualLayout>
          <c:xMode val="edge"/>
          <c:yMode val="edge"/>
          <c:x val="0.40824512481147129"/>
          <c:y val="8.5000075119906884E-2"/>
          <c:w val="0.19292139040649844"/>
          <c:h val="4.1569908304840572E-2"/>
        </c:manualLayou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2B57A-F014-40B3-A5EC-DADC3EAF41BA}" type="doc">
      <dgm:prSet loTypeId="urn:microsoft.com/office/officeart/2009/3/layout/CircleRelationship" loCatId="relationship" qsTypeId="urn:microsoft.com/office/officeart/2005/8/quickstyle/simple3" qsCatId="simple" csTypeId="urn:microsoft.com/office/officeart/2005/8/colors/accent1_5" csCatId="accent1" phldr="1"/>
      <dgm:spPr/>
      <dgm:t>
        <a:bodyPr/>
        <a:lstStyle/>
        <a:p>
          <a:endParaRPr lang="en-US"/>
        </a:p>
      </dgm:t>
    </dgm:pt>
    <dgm:pt modelId="{EFE1E7E5-4EC9-488E-BEE0-202FEBE402D4}" type="pres">
      <dgm:prSet presAssocID="{5372B57A-F014-40B3-A5EC-DADC3EAF41BA}" presName="Name0" presStyleCnt="0">
        <dgm:presLayoutVars>
          <dgm:chMax val="1"/>
          <dgm:chPref val="1"/>
        </dgm:presLayoutVars>
      </dgm:prSet>
      <dgm:spPr/>
      <dgm:t>
        <a:bodyPr/>
        <a:lstStyle/>
        <a:p>
          <a:endParaRPr lang="en-US"/>
        </a:p>
      </dgm:t>
    </dgm:pt>
  </dgm:ptLst>
  <dgm:cxnLst>
    <dgm:cxn modelId="{4B4E2D0A-8150-4FF4-BD56-699495CB2B50}" type="presOf" srcId="{5372B57A-F014-40B3-A5EC-DADC3EAF41BA}" destId="{EFE1E7E5-4EC9-488E-BEE0-202FEBE402D4}" srcOrd="0" destOrd="0" presId="urn:microsoft.com/office/officeart/2009/3/layout/CircleRelationship"/>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ru-RU" smtClean="0"/>
              <a:pPr/>
              <a:t>01.12.2016</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lang="ru-RU" smtClean="0"/>
              <a:pPr/>
              <a:t>‹#›</a:t>
            </a:fld>
            <a:endParaRPr lang="ru-RU" dirty="0"/>
          </a:p>
        </p:txBody>
      </p:sp>
    </p:spTree>
    <p:extLst>
      <p:ext uri="{BB962C8B-B14F-4D97-AF65-F5344CB8AC3E}">
        <p14:creationId xmlns:p14="http://schemas.microsoft.com/office/powerpoint/2010/main" xmlns=""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ru-RU" smtClean="0"/>
              <a:pPr/>
              <a:t>01.12.2016</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ru-RU" smtClean="0"/>
              <a:pPr/>
              <a:t>‹#›</a:t>
            </a:fld>
            <a:endParaRPr lang="ru-RU" dirty="0"/>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Рисунок 8" descr="Large ocean wave"/>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1" y="0"/>
            <a:ext cx="6551612" cy="6857942"/>
          </a:xfrm>
          <a:prstGeom prst="rect">
            <a:avLst/>
          </a:prstGeom>
        </p:spPr>
      </p:pic>
      <p:sp>
        <p:nvSpPr>
          <p:cNvPr id="8" name="Прямоугольник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2412" y="609600"/>
            <a:ext cx="1981201" cy="56388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412" y="609600"/>
            <a:ext cx="7391399"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613" y="381000"/>
            <a:ext cx="9144000" cy="1219200"/>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8023" y="381000"/>
            <a:ext cx="9144002" cy="12192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pic>
        <p:nvPicPr>
          <p:cNvPr id="6" name="Рисунок 5" descr="Large ocean wave (semitransparent)"/>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6"/>
            <a:ext cx="12188824" cy="6857887"/>
          </a:xfrm>
          <a:prstGeom prst="rect">
            <a:avLst/>
          </a:prstGeom>
        </p:spPr>
      </p:pic>
      <p:sp>
        <p:nvSpPr>
          <p:cNvPr id="2" name="Дата 1"/>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ru-RU" smtClean="0"/>
              <a:t>Образец заголовка</a:t>
            </a:r>
            <a:endParaRPr lang="ru-RU" dirty="0"/>
          </a:p>
        </p:txBody>
      </p:sp>
      <p:sp>
        <p:nvSpPr>
          <p:cNvPr id="3" name="Объект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Рисунок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2" name="Заголовок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ru-RU" smtClean="0"/>
              <a:t>Образец заголовка</a:t>
            </a:r>
            <a:endParaRPr lang="ru-RU" dirty="0"/>
          </a:p>
        </p:txBody>
      </p:sp>
      <p:sp>
        <p:nvSpPr>
          <p:cNvPr id="4" name="Текст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F41C87-7AD9-4845-A077-840E4A0F3F06}" type="datetimeFigureOut">
              <a:rPr lang="ru-RU" smtClean="0"/>
              <a:pPr/>
              <a:t>01.12.2016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Рисунок 6" descr="Large ocean wave (semitransparent)"/>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 y="56"/>
            <a:ext cx="12188824" cy="6857887"/>
          </a:xfrm>
          <a:prstGeom prst="rect">
            <a:avLst/>
          </a:prstGeom>
        </p:spPr>
      </p:pic>
      <p:pic>
        <p:nvPicPr>
          <p:cNvPr id="10" name="Рисунок 9" descr="Large ocean wave"/>
          <p:cNvPicPr>
            <a:picLocks noChangeAspect="1"/>
          </p:cNvPicPr>
          <p:nvPr/>
        </p:nvPicPr>
        <p:blipFill rotWithShape="1">
          <a:blip r:embed="rId14" cstate="print">
            <a:extLst>
              <a:ext uri="{28A0092B-C50C-407E-A947-70E740481C1C}">
                <a14:useLocalDpi xmlns:a14="http://schemas.microsoft.com/office/drawing/2010/main" xmlns="" val="0"/>
              </a:ext>
            </a:extLst>
          </a:blip>
          <a:srcRect/>
          <a:stretch/>
        </p:blipFill>
        <p:spPr>
          <a:xfrm>
            <a:off x="-1" y="0"/>
            <a:ext cx="1234758" cy="6857942"/>
          </a:xfrm>
          <a:prstGeom prst="rect">
            <a:avLst/>
          </a:prstGeom>
        </p:spPr>
      </p:pic>
      <p:sp>
        <p:nvSpPr>
          <p:cNvPr id="9" name="Прямоугольник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ru-RU" smtClean="0"/>
              <a:pPr/>
              <a:t>01.12.2016</a:t>
            </a:fld>
            <a:endParaRPr lang="ru-RU" dirty="0"/>
          </a:p>
        </p:txBody>
      </p:sp>
      <p:sp>
        <p:nvSpPr>
          <p:cNvPr id="5" name="Нижний колонтитул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030516" y="188640"/>
            <a:ext cx="4572001" cy="2869704"/>
          </a:xfrm>
        </p:spPr>
        <p:txBody>
          <a:bodyPr>
            <a:normAutofit/>
          </a:bodyPr>
          <a:lstStyle/>
          <a:p>
            <a:r>
              <a:rPr lang="ru-RU" sz="5400" dirty="0" smtClean="0"/>
              <a:t>Роль воды в природе</a:t>
            </a:r>
            <a:endParaRPr lang="ru-RU" sz="5400" dirty="0"/>
          </a:p>
        </p:txBody>
      </p:sp>
      <p:sp>
        <p:nvSpPr>
          <p:cNvPr id="4" name="Подзаголовок 3"/>
          <p:cNvSpPr>
            <a:spLocks noGrp="1"/>
          </p:cNvSpPr>
          <p:nvPr>
            <p:ph type="subTitle" idx="1"/>
          </p:nvPr>
        </p:nvSpPr>
        <p:spPr>
          <a:xfrm>
            <a:off x="6598468" y="4581129"/>
            <a:ext cx="5590357" cy="1800200"/>
          </a:xfrm>
        </p:spPr>
        <p:txBody>
          <a:bodyPr>
            <a:normAutofit/>
          </a:bodyPr>
          <a:lstStyle/>
          <a:p>
            <a:r>
              <a:rPr lang="ru-RU" dirty="0" smtClean="0"/>
              <a:t>                              10Пре1</a:t>
            </a:r>
            <a:endParaRPr lang="ru-RU" dirty="0"/>
          </a:p>
        </p:txBody>
      </p:sp>
    </p:spTree>
    <p:extLst>
      <p:ext uri="{BB962C8B-B14F-4D97-AF65-F5344CB8AC3E}">
        <p14:creationId xmlns:p14="http://schemas.microsoft.com/office/powerpoint/2010/main" xmlns="" val="2808920126"/>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Почему нужно беречь воду? </a:t>
            </a:r>
            <a:endParaRPr lang="ru-RU" dirty="0"/>
          </a:p>
        </p:txBody>
      </p:sp>
      <p:sp>
        <p:nvSpPr>
          <p:cNvPr id="7" name="Содержимое 6"/>
          <p:cNvSpPr>
            <a:spLocks noGrp="1"/>
          </p:cNvSpPr>
          <p:nvPr>
            <p:ph sz="half" idx="2"/>
          </p:nvPr>
        </p:nvSpPr>
        <p:spPr>
          <a:xfrm>
            <a:off x="1917948" y="1556792"/>
            <a:ext cx="4416552" cy="5040560"/>
          </a:xfrm>
        </p:spPr>
        <p:txBody>
          <a:bodyPr>
            <a:noAutofit/>
          </a:bodyPr>
          <a:lstStyle/>
          <a:p>
            <a:r>
              <a:rPr lang="ru-RU" sz="1400" dirty="0" smtClean="0"/>
              <a:t>Зачем беречь воду? Отвернул кран водопровода — вот тебе и вода, а нет водопровода — сходил лишний раз к реке или колодцу. Недаром же говорят: «Воды на всех хватит». Однако эта поговорка устарела даже для многоводных районов Земли. </a:t>
            </a:r>
            <a:br>
              <a:rPr lang="ru-RU" sz="1400" dirty="0" smtClean="0"/>
            </a:br>
            <a:r>
              <a:rPr lang="ru-RU" sz="1400" dirty="0" smtClean="0"/>
              <a:t>Много ли воды нужно человеку? Да, примерно 3 л в день. Но это не все. Да что там говорить – на нашей планете уже и сейчас существуют населенные пункты, страны и даже целые части материков, где люди страдают от нехватки воды. И будьте уверены: там они ее так бездумно не расходуют, берегут каждую капельку и очень точно просчитывают, сколько и когда ее потратят. Вот для того чтобы не пришлось скоро считать каждую каплю воды всему человечеству на Земле, воду крайне необходимо беречь. Закрывать краны, как только перестаешь пользоваться водой, экономно расходовать ее на любые нужды. Ну и, конечно, стараться не засорять любой из водоемов, будь то речка, озеро или пруд – каждому из нас когда-то придется напиться из такого же.</a:t>
            </a:r>
            <a:endParaRPr lang="ru-RU" sz="1400" dirty="0"/>
          </a:p>
        </p:txBody>
      </p:sp>
      <p:sp>
        <p:nvSpPr>
          <p:cNvPr id="9" name="Содержимое 8"/>
          <p:cNvSpPr>
            <a:spLocks noGrp="1"/>
          </p:cNvSpPr>
          <p:nvPr>
            <p:ph sz="quarter" idx="4"/>
          </p:nvPr>
        </p:nvSpPr>
        <p:spPr>
          <a:xfrm>
            <a:off x="6705472" y="1484784"/>
            <a:ext cx="4416552" cy="4763616"/>
          </a:xfrm>
        </p:spPr>
        <p:txBody>
          <a:bodyPr/>
          <a:lstStyle/>
          <a:p>
            <a:endParaRPr lang="ru-RU" dirty="0"/>
          </a:p>
        </p:txBody>
      </p:sp>
      <p:pic>
        <p:nvPicPr>
          <p:cNvPr id="1026" name="Picture 2" descr="C:\Users\Aleksandra\Desktop\0016-020-Beregite-vodu.jpg"/>
          <p:cNvPicPr>
            <a:picLocks noChangeAspect="1" noChangeArrowheads="1"/>
          </p:cNvPicPr>
          <p:nvPr/>
        </p:nvPicPr>
        <p:blipFill>
          <a:blip r:embed="rId2" cstate="print"/>
          <a:srcRect/>
          <a:stretch>
            <a:fillRect/>
          </a:stretch>
        </p:blipFill>
        <p:spPr bwMode="auto">
          <a:xfrm>
            <a:off x="6526460" y="1844824"/>
            <a:ext cx="5328592" cy="4032448"/>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0" fill="hold"/>
                                        <p:tgtEl>
                                          <p:spTgt spid="1026"/>
                                        </p:tgtEl>
                                        <p:attrNameLst>
                                          <p:attrName>ppt_w</p:attrName>
                                        </p:attrNameLst>
                                      </p:cBhvr>
                                      <p:tavLst>
                                        <p:tav tm="0" fmla="#ppt_w*sin(2.5*pi*$)">
                                          <p:val>
                                            <p:fltVal val="0"/>
                                          </p:val>
                                        </p:tav>
                                        <p:tav tm="100000">
                                          <p:val>
                                            <p:fltVal val="1"/>
                                          </p:val>
                                        </p:tav>
                                      </p:tavLst>
                                    </p:anim>
                                    <p:anim calcmode="lin" valueType="num">
                                      <p:cBhvr>
                                        <p:cTn id="13"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edge">
                                      <p:cBhvr>
                                        <p:cTn id="1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Экологическое состояние воды</a:t>
            </a:r>
            <a:endParaRPr lang="ru-RU" dirty="0"/>
          </a:p>
        </p:txBody>
      </p:sp>
      <p:sp>
        <p:nvSpPr>
          <p:cNvPr id="3" name="Содержимое 2"/>
          <p:cNvSpPr>
            <a:spLocks noGrp="1"/>
          </p:cNvSpPr>
          <p:nvPr>
            <p:ph sz="half" idx="1"/>
          </p:nvPr>
        </p:nvSpPr>
        <p:spPr/>
        <p:txBody>
          <a:bodyPr>
            <a:normAutofit fontScale="92500"/>
          </a:bodyPr>
          <a:lstStyle/>
          <a:p>
            <a:r>
              <a:rPr lang="ru-RU" dirty="0" smtClean="0"/>
              <a:t>Экологическое состояние воды объясняется вынужденным выбором для очистки воды одного из двух зол: обеззараживать воду обильным хлорированием и нарушать норму по хлору или смириться с наличием в воде бактерий. При хлорировании природных вод образуются хлорсодержащие токсичные, мутагенные и канцерогенные вещества.</a:t>
            </a:r>
            <a:endParaRPr lang="ru-RU" dirty="0"/>
          </a:p>
        </p:txBody>
      </p:sp>
      <p:sp>
        <p:nvSpPr>
          <p:cNvPr id="4" name="Содержимое 3"/>
          <p:cNvSpPr>
            <a:spLocks noGrp="1"/>
          </p:cNvSpPr>
          <p:nvPr>
            <p:ph sz="half" idx="2"/>
          </p:nvPr>
        </p:nvSpPr>
        <p:spPr/>
        <p:txBody>
          <a:bodyPr>
            <a:normAutofit fontScale="92500"/>
          </a:bodyPr>
          <a:lstStyle/>
          <a:p>
            <a:endParaRPr lang="ru-RU" dirty="0"/>
          </a:p>
        </p:txBody>
      </p:sp>
      <p:pic>
        <p:nvPicPr>
          <p:cNvPr id="2050" name="Picture 2" descr="C:\Users\Aleksandra\Desktop\x_3885b26b.jpg"/>
          <p:cNvPicPr>
            <a:picLocks noChangeAspect="1" noChangeArrowheads="1"/>
          </p:cNvPicPr>
          <p:nvPr/>
        </p:nvPicPr>
        <p:blipFill>
          <a:blip r:embed="rId2" cstate="print"/>
          <a:srcRect/>
          <a:stretch>
            <a:fillRect/>
          </a:stretch>
        </p:blipFill>
        <p:spPr bwMode="auto">
          <a:xfrm>
            <a:off x="6670476" y="1700808"/>
            <a:ext cx="4391025" cy="4524375"/>
          </a:xfrm>
          <a:prstGeom prst="rect">
            <a:avLst/>
          </a:prstGeom>
          <a:noFill/>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Круговорот воды в природе</a:t>
            </a:r>
            <a:endParaRPr lang="ru-RU" dirty="0"/>
          </a:p>
        </p:txBody>
      </p:sp>
      <p:pic>
        <p:nvPicPr>
          <p:cNvPr id="1026" name="Picture 2" descr="C:\Users\Aleksandra\Desktop\qr13.jpg"/>
          <p:cNvPicPr>
            <a:picLocks noChangeAspect="1" noChangeArrowheads="1"/>
          </p:cNvPicPr>
          <p:nvPr/>
        </p:nvPicPr>
        <p:blipFill>
          <a:blip r:embed="rId2" cstate="print"/>
          <a:srcRect/>
          <a:stretch>
            <a:fillRect/>
          </a:stretch>
        </p:blipFill>
        <p:spPr bwMode="auto">
          <a:xfrm>
            <a:off x="2349996" y="1844824"/>
            <a:ext cx="8145502" cy="4608512"/>
          </a:xfrm>
          <a:prstGeom prst="rect">
            <a:avLst/>
          </a:prstGeom>
          <a:noFill/>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edg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Значение круговорота</a:t>
            </a:r>
            <a:endParaRPr lang="ru-RU" dirty="0"/>
          </a:p>
        </p:txBody>
      </p:sp>
      <p:sp>
        <p:nvSpPr>
          <p:cNvPr id="4" name="Содержимое 3"/>
          <p:cNvSpPr>
            <a:spLocks noGrp="1"/>
          </p:cNvSpPr>
          <p:nvPr>
            <p:ph idx="1"/>
          </p:nvPr>
        </p:nvSpPr>
        <p:spPr/>
        <p:txBody>
          <a:bodyPr>
            <a:normAutofit lnSpcReduction="10000"/>
          </a:bodyPr>
          <a:lstStyle/>
          <a:p>
            <a:r>
              <a:rPr lang="ru-RU" sz="3200" dirty="0" smtClean="0"/>
              <a:t>Значение круговорота воды велико, так как он не только объединяет части гидросферы, но и связывает между собой все оболочки Земли: атмосферу, гидросферу, литосферу и биосферу. Вода во время круговорота может быть в трех состояниях: жидком, твердом, газообразном. Она переносит огромное количество веществ, необходимых для жизни на Земле. </a:t>
            </a:r>
          </a:p>
          <a:p>
            <a:endParaRPr lang="ru-RU"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круговорота : </a:t>
            </a:r>
            <a:endParaRPr lang="ru-RU" dirty="0"/>
          </a:p>
        </p:txBody>
      </p:sp>
      <p:sp>
        <p:nvSpPr>
          <p:cNvPr id="3" name="Содержимое 2"/>
          <p:cNvSpPr>
            <a:spLocks noGrp="1"/>
          </p:cNvSpPr>
          <p:nvPr>
            <p:ph idx="1"/>
          </p:nvPr>
        </p:nvSpPr>
        <p:spPr/>
        <p:txBody>
          <a:bodyPr/>
          <a:lstStyle/>
          <a:p>
            <a:r>
              <a:rPr lang="ru-RU" b="1" i="1" dirty="0" smtClean="0"/>
              <a:t>Испарение с поверхности океана</a:t>
            </a:r>
          </a:p>
          <a:p>
            <a:r>
              <a:rPr lang="ru-RU" b="1" i="1" dirty="0" smtClean="0"/>
              <a:t>Охлаждение пара и конденсация </a:t>
            </a:r>
          </a:p>
          <a:p>
            <a:r>
              <a:rPr lang="ru-RU" b="1" i="1" dirty="0" smtClean="0"/>
              <a:t>Образование облаков</a:t>
            </a:r>
          </a:p>
          <a:p>
            <a:r>
              <a:rPr lang="ru-RU" b="1" i="1" dirty="0" smtClean="0"/>
              <a:t>Перемещение облаков на сушу</a:t>
            </a:r>
          </a:p>
          <a:p>
            <a:r>
              <a:rPr lang="ru-RU" b="1" i="1" dirty="0" smtClean="0"/>
              <a:t>Выпадение осадков</a:t>
            </a:r>
          </a:p>
          <a:p>
            <a:r>
              <a:rPr lang="ru-RU" b="1" i="1" dirty="0" smtClean="0"/>
              <a:t>Пополнение рек и подземных вод</a:t>
            </a:r>
          </a:p>
          <a:p>
            <a:r>
              <a:rPr lang="ru-RU" b="1" i="1" dirty="0" smtClean="0"/>
              <a:t>Сток в океан</a:t>
            </a:r>
          </a:p>
          <a:p>
            <a:pPr>
              <a:buNone/>
            </a:pPr>
            <a:endParaRPr lang="ru-RU" dirty="0"/>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Три состояния воды </a:t>
            </a:r>
            <a:endParaRPr lang="ru-RU" dirty="0"/>
          </a:p>
        </p:txBody>
      </p:sp>
      <p:sp>
        <p:nvSpPr>
          <p:cNvPr id="4" name="Стрелка вниз 3"/>
          <p:cNvSpPr/>
          <p:nvPr/>
        </p:nvSpPr>
        <p:spPr>
          <a:xfrm>
            <a:off x="4294212" y="1628800"/>
            <a:ext cx="360040" cy="158417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 name="Стрелка вниз 4"/>
          <p:cNvSpPr/>
          <p:nvPr/>
        </p:nvSpPr>
        <p:spPr>
          <a:xfrm>
            <a:off x="6382444" y="1556792"/>
            <a:ext cx="360040" cy="165618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 name="Стрелка вниз 5"/>
          <p:cNvSpPr/>
          <p:nvPr/>
        </p:nvSpPr>
        <p:spPr>
          <a:xfrm>
            <a:off x="8542684" y="1556792"/>
            <a:ext cx="360040" cy="165618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graphicFrame>
        <p:nvGraphicFramePr>
          <p:cNvPr id="13" name="Таблица 12"/>
          <p:cNvGraphicFramePr>
            <a:graphicFrameLocks noGrp="1"/>
          </p:cNvGraphicFramePr>
          <p:nvPr/>
        </p:nvGraphicFramePr>
        <p:xfrm>
          <a:off x="3934172" y="3429000"/>
          <a:ext cx="5725795" cy="2842260"/>
        </p:xfrm>
        <a:graphic>
          <a:graphicData uri="http://schemas.openxmlformats.org/drawingml/2006/table">
            <a:tbl>
              <a:tblPr>
                <a:effectLst>
                  <a:outerShdw blurRad="152400" dist="317500" dir="5400000" sx="90000" sy="-19000" rotWithShape="0">
                    <a:prstClr val="black">
                      <a:alpha val="15000"/>
                    </a:prstClr>
                  </a:outerShdw>
                </a:effectLst>
              </a:tblPr>
              <a:tblGrid>
                <a:gridCol w="1665605"/>
                <a:gridCol w="2122805"/>
                <a:gridCol w="1937385"/>
              </a:tblGrid>
              <a:tr h="914400">
                <a:tc>
                  <a:txBody>
                    <a:bodyPr/>
                    <a:lstStyle/>
                    <a:p>
                      <a:pPr>
                        <a:lnSpc>
                          <a:spcPct val="115000"/>
                        </a:lnSpc>
                        <a:spcAft>
                          <a:spcPts val="1000"/>
                        </a:spcAft>
                      </a:pPr>
                      <a:r>
                        <a:rPr lang="ru-RU" sz="2400" i="1" u="none" dirty="0" smtClean="0">
                          <a:latin typeface="Calibri"/>
                          <a:ea typeface="Calibri"/>
                          <a:cs typeface="Times New Roman"/>
                        </a:rPr>
                        <a:t>    Жидкое</a:t>
                      </a:r>
                      <a:r>
                        <a:rPr lang="ru-RU" sz="2400" i="1" u="none" baseline="0" dirty="0" smtClean="0">
                          <a:latin typeface="Calibri"/>
                          <a:ea typeface="Calibri"/>
                          <a:cs typeface="Times New Roman"/>
                        </a:rPr>
                        <a:t> </a:t>
                      </a:r>
                      <a:endParaRPr lang="ru-RU" sz="2800" i="1" u="none"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nSpc>
                          <a:spcPct val="115000"/>
                        </a:lnSpc>
                        <a:spcAft>
                          <a:spcPts val="1000"/>
                        </a:spcAft>
                      </a:pPr>
                      <a:r>
                        <a:rPr lang="ru-RU" sz="2400" i="1" dirty="0" smtClean="0">
                          <a:latin typeface="Calibri"/>
                          <a:ea typeface="Calibri"/>
                          <a:cs typeface="Times New Roman"/>
                        </a:rPr>
                        <a:t>        Твёрдое</a:t>
                      </a:r>
                      <a:endParaRPr lang="ru-RU" sz="2400"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nSpc>
                          <a:spcPct val="115000"/>
                        </a:lnSpc>
                        <a:spcAft>
                          <a:spcPts val="1000"/>
                        </a:spcAft>
                      </a:pPr>
                      <a:r>
                        <a:rPr lang="ru-RU" sz="2400" i="1" dirty="0" smtClean="0">
                          <a:latin typeface="Calibri"/>
                          <a:ea typeface="Calibri"/>
                          <a:cs typeface="Times New Roman"/>
                        </a:rPr>
                        <a:t>Газообразное</a:t>
                      </a:r>
                      <a:endParaRPr lang="ru-RU" sz="1600" i="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r>
              <a:tr h="1382395">
                <a:tc>
                  <a:txBody>
                    <a:bodyPr/>
                    <a:lstStyle/>
                    <a:p>
                      <a:pPr>
                        <a:lnSpc>
                          <a:spcPct val="115000"/>
                        </a:lnSpc>
                        <a:spcAft>
                          <a:spcPts val="1000"/>
                        </a:spcAft>
                      </a:pPr>
                      <a:r>
                        <a:rPr lang="ru-RU" sz="1100" dirty="0" smtClean="0"/>
                        <a:t>Облако состоит из множества капелек воды или кристалликов льда, снежинка - это совокупность мельчайших кристалликов льда, а дождь - всего лишь жидкая вода.</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lumOff val="50000"/>
                      </a:schemeClr>
                    </a:solidFill>
                  </a:tcPr>
                </a:tc>
                <a:tc>
                  <a:txBody>
                    <a:bodyPr/>
                    <a:lstStyle/>
                    <a:p>
                      <a:pPr>
                        <a:lnSpc>
                          <a:spcPct val="115000"/>
                        </a:lnSpc>
                        <a:spcAft>
                          <a:spcPts val="1000"/>
                        </a:spcAft>
                      </a:pPr>
                      <a:r>
                        <a:rPr lang="ru-RU" sz="1100" dirty="0" smtClean="0"/>
                        <a:t>Лед - твердое состояние воды</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lumOff val="50000"/>
                      </a:schemeClr>
                    </a:solidFill>
                  </a:tcPr>
                </a:tc>
                <a:tc>
                  <a:txBody>
                    <a:bodyPr/>
                    <a:lstStyle/>
                    <a:p>
                      <a:pPr>
                        <a:lnSpc>
                          <a:spcPct val="115000"/>
                        </a:lnSpc>
                        <a:spcAft>
                          <a:spcPts val="1000"/>
                        </a:spcAft>
                      </a:pPr>
                      <a:r>
                        <a:rPr lang="ru-RU" sz="1100" dirty="0" smtClean="0"/>
                        <a:t>Вода, находящаяся в газообразном состоянии, называется водяным паром</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lumOff val="50000"/>
                      </a:schemeClr>
                    </a:solidFill>
                  </a:tcPr>
                </a:tc>
              </a:tr>
            </a:tbl>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style.rotation</p:attrName>
                                        </p:attrNameLst>
                                      </p:cBhvr>
                                      <p:tavLst>
                                        <p:tav tm="0">
                                          <p:val>
                                            <p:fltVal val="720"/>
                                          </p:val>
                                        </p:tav>
                                        <p:tav tm="100000">
                                          <p:val>
                                            <p:fltVal val="0"/>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 calcmode="lin" valueType="num">
                                      <p:cBhvr>
                                        <p:cTn id="3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style.rotation</p:attrName>
                                        </p:attrNameLst>
                                      </p:cBhvr>
                                      <p:tavLst>
                                        <p:tav tm="0">
                                          <p:val>
                                            <p:fltVal val="720"/>
                                          </p:val>
                                        </p:tav>
                                        <p:tav tm="100000">
                                          <p:val>
                                            <p:fltVal val="0"/>
                                          </p:val>
                                        </p:tav>
                                      </p:tavLst>
                                    </p:anim>
                                    <p:anim calcmode="lin" valueType="num">
                                      <p:cBhvr>
                                        <p:cTn id="37" dur="2000" fill="hold"/>
                                        <p:tgtEl>
                                          <p:spTgt spid="5"/>
                                        </p:tgtEl>
                                        <p:attrNameLst>
                                          <p:attrName>ppt_h</p:attrName>
                                        </p:attrNameLst>
                                      </p:cBhvr>
                                      <p:tavLst>
                                        <p:tav tm="0">
                                          <p:val>
                                            <p:fltVal val="0"/>
                                          </p:val>
                                        </p:tav>
                                        <p:tav tm="100000">
                                          <p:val>
                                            <p:strVal val="#ppt_h"/>
                                          </p:val>
                                        </p:tav>
                                      </p:tavLst>
                                    </p:anim>
                                    <p:anim calcmode="lin" valueType="num">
                                      <p:cBhvr>
                                        <p:cTn id="3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style.rotation</p:attrName>
                                        </p:attrNameLst>
                                      </p:cBhvr>
                                      <p:tavLst>
                                        <p:tav tm="0">
                                          <p:val>
                                            <p:fltVal val="720"/>
                                          </p:val>
                                        </p:tav>
                                        <p:tav tm="100000">
                                          <p:val>
                                            <p:fltVal val="0"/>
                                          </p:val>
                                        </p:tav>
                                      </p:tavLst>
                                    </p:anim>
                                    <p:anim calcmode="lin" valueType="num">
                                      <p:cBhvr>
                                        <p:cTn id="45" dur="2000" fill="hold"/>
                                        <p:tgtEl>
                                          <p:spTgt spid="13"/>
                                        </p:tgtEl>
                                        <p:attrNameLst>
                                          <p:attrName>ppt_h</p:attrName>
                                        </p:attrNameLst>
                                      </p:cBhvr>
                                      <p:tavLst>
                                        <p:tav tm="0">
                                          <p:val>
                                            <p:fltVal val="0"/>
                                          </p:val>
                                        </p:tav>
                                        <p:tav tm="100000">
                                          <p:val>
                                            <p:strVal val="#ppt_h"/>
                                          </p:val>
                                        </p:tav>
                                      </p:tavLst>
                                    </p:anim>
                                    <p:anim calcmode="lin" valueType="num">
                                      <p:cBhvr>
                                        <p:cTn id="46"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314" y="357166"/>
            <a:ext cx="9793088" cy="1584176"/>
          </a:xfrm>
        </p:spPr>
        <p:txBody>
          <a:bodyPr>
            <a:normAutofit/>
          </a:bodyPr>
          <a:lstStyle/>
          <a:p>
            <a:r>
              <a:rPr lang="ru-RU" dirty="0" smtClean="0"/>
              <a:t>Анкетирование учащихся школы по вопросам:</a:t>
            </a:r>
            <a:endParaRPr lang="ru-RU" dirty="0"/>
          </a:p>
        </p:txBody>
      </p:sp>
      <p:sp>
        <p:nvSpPr>
          <p:cNvPr id="4" name="Объект 3"/>
          <p:cNvSpPr>
            <a:spLocks noGrp="1"/>
          </p:cNvSpPr>
          <p:nvPr>
            <p:ph type="body" idx="1"/>
          </p:nvPr>
        </p:nvSpPr>
        <p:spPr>
          <a:xfrm>
            <a:off x="837828" y="2204864"/>
            <a:ext cx="8914184" cy="3964161"/>
          </a:xfrm>
        </p:spPr>
        <p:txBody>
          <a:bodyPr/>
          <a:lstStyle/>
          <a:p>
            <a:pPr marL="457200" indent="-457200">
              <a:buAutoNum type="arabicPeriod"/>
            </a:pPr>
            <a:r>
              <a:rPr lang="ru-RU" dirty="0" smtClean="0"/>
              <a:t>Как вы думаете, какое количество воды человек должен ежедневно выпивать?</a:t>
            </a:r>
          </a:p>
          <a:p>
            <a:pPr marL="457200" indent="-457200">
              <a:buAutoNum type="arabicPeriod"/>
            </a:pPr>
            <a:r>
              <a:rPr lang="ru-RU" dirty="0" smtClean="0"/>
              <a:t>Опасна ли родниковая вода?</a:t>
            </a:r>
          </a:p>
          <a:p>
            <a:pPr marL="457200" indent="-457200">
              <a:buAutoNum type="arabicPeriod"/>
            </a:pPr>
            <a:r>
              <a:rPr lang="ru-RU" dirty="0" smtClean="0"/>
              <a:t>Как вы считаете, безопасна ли для питья из-под крана водопроводная вода?</a:t>
            </a:r>
          </a:p>
          <a:p>
            <a:pPr marL="457200" indent="-457200">
              <a:buAutoNum type="arabicPeriod"/>
            </a:pPr>
            <a:r>
              <a:rPr lang="ru-RU" dirty="0" smtClean="0"/>
              <a:t>Встречается ли в природе совершенно чистая вода? </a:t>
            </a:r>
          </a:p>
          <a:p>
            <a:pPr marL="457200" indent="-457200">
              <a:buAutoNum type="arabicPeriod"/>
            </a:pPr>
            <a:r>
              <a:rPr lang="ru-RU" dirty="0" smtClean="0"/>
              <a:t>Как определить, жесткая вода в вашем доме? </a:t>
            </a:r>
          </a:p>
        </p:txBody>
      </p:sp>
      <p:graphicFrame>
        <p:nvGraphicFramePr>
          <p:cNvPr id="8" name="Объект 7" descr="Circle Relationship"/>
          <p:cNvGraphicFramePr>
            <a:graphicFrameLocks noGrp="1"/>
          </p:cNvGraphicFramePr>
          <p:nvPr>
            <p:ph sz="half" idx="4294967295"/>
            <p:extLst>
              <p:ext uri="{D42A27DB-BD31-4B8C-83A1-F6EECF244321}">
                <p14:modId xmlns:p14="http://schemas.microsoft.com/office/powerpoint/2010/main" xmlns="" val="2457383898"/>
              </p:ext>
            </p:extLst>
          </p:nvPr>
        </p:nvGraphicFramePr>
        <p:xfrm>
          <a:off x="7769225" y="1828800"/>
          <a:ext cx="441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02157611"/>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heckerboard(across)">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heckerboard(across)">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heckerboard(across)">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rot="20768169">
            <a:off x="2517600" y="1325034"/>
            <a:ext cx="105819" cy="209757"/>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graphicFrame>
        <p:nvGraphicFramePr>
          <p:cNvPr id="8" name="Диаграмма 7"/>
          <p:cNvGraphicFramePr/>
          <p:nvPr/>
        </p:nvGraphicFramePr>
        <p:xfrm>
          <a:off x="2854052" y="764704"/>
          <a:ext cx="8096251" cy="55245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917948" y="476672"/>
            <a:ext cx="7315198" cy="948830"/>
          </a:xfrm>
        </p:spPr>
        <p:txBody>
          <a:bodyPr/>
          <a:lstStyle/>
          <a:p>
            <a:r>
              <a:rPr lang="ru-RU" dirty="0" smtClean="0"/>
              <a:t>Вывод:</a:t>
            </a:r>
            <a:endParaRPr lang="ru-RU" dirty="0"/>
          </a:p>
        </p:txBody>
      </p:sp>
      <p:sp>
        <p:nvSpPr>
          <p:cNvPr id="9" name="Текст 8"/>
          <p:cNvSpPr>
            <a:spLocks noGrp="1"/>
          </p:cNvSpPr>
          <p:nvPr>
            <p:ph type="body" idx="1"/>
          </p:nvPr>
        </p:nvSpPr>
        <p:spPr>
          <a:xfrm>
            <a:off x="1917948" y="1484784"/>
            <a:ext cx="7834064" cy="4684241"/>
          </a:xfrm>
        </p:spPr>
        <p:txBody>
          <a:bodyPr/>
          <a:lstStyle/>
          <a:p>
            <a:r>
              <a:rPr lang="ru-RU" dirty="0" smtClean="0"/>
              <a:t>Изучив литературу, проведя опрос среди учащихся школы, рассмотрев потребление воды, я пришла к выводу, что: </a:t>
            </a:r>
            <a:br>
              <a:rPr lang="ru-RU" dirty="0" smtClean="0"/>
            </a:br>
            <a:r>
              <a:rPr lang="ru-RU" dirty="0" smtClean="0"/>
              <a:t> • Вода – это жизнь</a:t>
            </a:r>
          </a:p>
          <a:p>
            <a:r>
              <a:rPr lang="ru-RU" dirty="0" smtClean="0"/>
              <a:t> • Не смотря на то, что планета больше  чем на 70 % покрыта водой, проблема пресной воды с каждым годом становится всё острее. </a:t>
            </a:r>
          </a:p>
          <a:p>
            <a:r>
              <a:rPr lang="ru-RU" dirty="0" smtClean="0"/>
              <a:t> • Значит воду надо беречь и это дело каждого.</a:t>
            </a:r>
            <a:br>
              <a:rPr lang="ru-RU" dirty="0" smtClean="0"/>
            </a:br>
            <a:r>
              <a:rPr lang="ru-RU" dirty="0" smtClean="0"/>
              <a:t> • Надо помнить, что каждый из нас может внести  посильный вклад в решении этой проблемы. </a:t>
            </a:r>
            <a:br>
              <a:rPr lang="ru-RU" dirty="0" smtClean="0"/>
            </a:br>
            <a:r>
              <a:rPr lang="ru-RU" dirty="0" smtClean="0"/>
              <a:t> </a:t>
            </a:r>
            <a:endParaRPr lang="ru-RU" dirty="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p:cTn id="2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p:cTn id="31"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812" y="1616075"/>
            <a:ext cx="7315198" cy="1164854"/>
          </a:xfrm>
        </p:spPr>
        <p:txBody>
          <a:bodyPr/>
          <a:lstStyle/>
          <a:p>
            <a:r>
              <a:rPr lang="ru-RU" dirty="0" smtClean="0"/>
              <a:t>Литература: </a:t>
            </a:r>
            <a:endParaRPr lang="ru-RU" dirty="0"/>
          </a:p>
        </p:txBody>
      </p:sp>
      <p:sp>
        <p:nvSpPr>
          <p:cNvPr id="3" name="Текст 2"/>
          <p:cNvSpPr>
            <a:spLocks noGrp="1"/>
          </p:cNvSpPr>
          <p:nvPr>
            <p:ph type="body" idx="1"/>
          </p:nvPr>
        </p:nvSpPr>
        <p:spPr>
          <a:xfrm>
            <a:off x="1989956" y="3140968"/>
            <a:ext cx="8136904" cy="3028057"/>
          </a:xfrm>
        </p:spPr>
        <p:txBody>
          <a:bodyPr/>
          <a:lstStyle/>
          <a:p>
            <a:r>
              <a:rPr lang="ru-RU" dirty="0" smtClean="0"/>
              <a:t>•Горский Н.Н. Вода - чудо природы. - М.: Академия наук СССР, 1962</a:t>
            </a:r>
          </a:p>
          <a:p>
            <a:r>
              <a:rPr lang="ru-RU" dirty="0" smtClean="0"/>
              <a:t>•</a:t>
            </a:r>
            <a:r>
              <a:rPr lang="ru-RU" dirty="0" err="1" smtClean="0"/>
              <a:t>Спенглер</a:t>
            </a:r>
            <a:r>
              <a:rPr lang="ru-RU" dirty="0" smtClean="0"/>
              <a:t> О.А. Слово о воде. 1980</a:t>
            </a:r>
          </a:p>
          <a:p>
            <a:r>
              <a:rPr lang="ru-RU" dirty="0" smtClean="0"/>
              <a:t>•Лурье А.И. Вода - бесценный дар природы. 1990</a:t>
            </a:r>
          </a:p>
          <a:p>
            <a:r>
              <a:rPr lang="ru-RU" dirty="0" smtClean="0"/>
              <a:t>• Источники интернета: </a:t>
            </a:r>
            <a:r>
              <a:rPr lang="en-US" dirty="0" smtClean="0"/>
              <a:t>http://all-about-water.ru/</a:t>
            </a:r>
            <a:endParaRPr lang="ru-RU" dirty="0" smtClean="0"/>
          </a:p>
          <a:p>
            <a:r>
              <a:rPr lang="ru-RU" dirty="0" smtClean="0"/>
              <a:t>•</a:t>
            </a:r>
            <a:r>
              <a:rPr lang="en-US" dirty="0" smtClean="0"/>
              <a:t>http://www.vitnik.ru/water.htm</a:t>
            </a:r>
            <a:endParaRPr lang="ru-RU" dirty="0"/>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данной работы : </a:t>
            </a:r>
            <a:br>
              <a:rPr lang="ru-RU" dirty="0" smtClean="0"/>
            </a:br>
            <a:r>
              <a:rPr lang="ru-RU" dirty="0" smtClean="0"/>
              <a:t>определить </a:t>
            </a:r>
            <a:r>
              <a:rPr lang="ru-RU" dirty="0"/>
              <a:t>роль воды в природе</a:t>
            </a: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xmlns="" val="3534167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FF0000"/>
                                        </p:clrVal>
                                      </p:to>
                                    </p:set>
                                    <p:set>
                                      <p:cBhvr>
                                        <p:cTn id="7" dur="500" fill="hold"/>
                                        <p:tgtEl>
                                          <p:spTgt spid="2"/>
                                        </p:tgtEl>
                                        <p:attrNameLst>
                                          <p:attrName>fillcolor</p:attrName>
                                        </p:attrNameLst>
                                      </p:cBhvr>
                                      <p:to>
                                        <p:clrVal>
                                          <a:srgbClr val="FF000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9916" y="404664"/>
            <a:ext cx="8122094" cy="1296145"/>
          </a:xfrm>
        </p:spPr>
        <p:txBody>
          <a:bodyPr>
            <a:normAutofit/>
          </a:bodyPr>
          <a:lstStyle/>
          <a:p>
            <a:endParaRPr lang="ru-RU" dirty="0"/>
          </a:p>
        </p:txBody>
      </p:sp>
      <p:sp>
        <p:nvSpPr>
          <p:cNvPr id="3" name="Текст 2"/>
          <p:cNvSpPr>
            <a:spLocks noGrp="1"/>
          </p:cNvSpPr>
          <p:nvPr>
            <p:ph type="body" idx="1"/>
          </p:nvPr>
        </p:nvSpPr>
        <p:spPr/>
        <p:txBody>
          <a:bodyPr/>
          <a:lstStyle/>
          <a:p>
            <a:endParaRPr lang="ru-RU" dirty="0"/>
          </a:p>
        </p:txBody>
      </p:sp>
      <p:pic>
        <p:nvPicPr>
          <p:cNvPr id="1025" name="Picture 1" descr="C:\Users\Aleksandra\Desktop\e23c1800112b.jpg"/>
          <p:cNvPicPr>
            <a:picLocks noChangeAspect="1" noChangeArrowheads="1"/>
          </p:cNvPicPr>
          <p:nvPr/>
        </p:nvPicPr>
        <p:blipFill>
          <a:blip r:embed="rId2" cstate="print"/>
          <a:srcRect/>
          <a:stretch>
            <a:fillRect/>
          </a:stretch>
        </p:blipFill>
        <p:spPr bwMode="auto">
          <a:xfrm>
            <a:off x="-1" y="0"/>
            <a:ext cx="12188825" cy="6858000"/>
          </a:xfrm>
          <a:prstGeom prst="rect">
            <a:avLst/>
          </a:prstGeom>
          <a:noFill/>
        </p:spPr>
      </p:pic>
      <p:sp>
        <p:nvSpPr>
          <p:cNvPr id="5" name="Прямоугольник 4"/>
          <p:cNvSpPr/>
          <p:nvPr/>
        </p:nvSpPr>
        <p:spPr>
          <a:xfrm>
            <a:off x="1701924" y="1772816"/>
            <a:ext cx="9145016" cy="923330"/>
          </a:xfrm>
          <a:prstGeom prst="rect">
            <a:avLst/>
          </a:prstGeom>
          <a:noFill/>
        </p:spPr>
        <p:txBody>
          <a:bodyPr wrap="square" lIns="91440" tIns="45720" rIns="91440" bIns="45720">
            <a:spAutoFit/>
          </a:bodyPr>
          <a:lstStyle/>
          <a:p>
            <a:pPr algn="ctr"/>
            <a:r>
              <a:rPr lang="ru-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Спасибо за внимание!</a:t>
            </a:r>
            <a:endPar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770" decel="100000"/>
                                        <p:tgtEl>
                                          <p:spTgt spid="1025"/>
                                        </p:tgtEl>
                                      </p:cBhvr>
                                    </p:animEffect>
                                    <p:animScale>
                                      <p:cBhvr>
                                        <p:cTn id="8" dur="770" decel="100000"/>
                                        <p:tgtEl>
                                          <p:spTgt spid="1025"/>
                                        </p:tgtEl>
                                      </p:cBhvr>
                                      <p:from x="10000" y="10000"/>
                                      <p:to x="200000" y="450000"/>
                                    </p:animScale>
                                    <p:animScale>
                                      <p:cBhvr>
                                        <p:cTn id="9" dur="1230" accel="100000" fill="hold">
                                          <p:stCondLst>
                                            <p:cond delay="770"/>
                                          </p:stCondLst>
                                        </p:cTn>
                                        <p:tgtEl>
                                          <p:spTgt spid="1025"/>
                                        </p:tgtEl>
                                      </p:cBhvr>
                                      <p:from x="200000" y="450000"/>
                                      <p:to x="100000" y="100000"/>
                                    </p:animScale>
                                    <p:set>
                                      <p:cBhvr>
                                        <p:cTn id="10" dur="770" fill="hold"/>
                                        <p:tgtEl>
                                          <p:spTgt spid="1025"/>
                                        </p:tgtEl>
                                        <p:attrNameLst>
                                          <p:attrName>ppt_x</p:attrName>
                                        </p:attrNameLst>
                                      </p:cBhvr>
                                      <p:to>
                                        <p:strVal val="(0.5)"/>
                                      </p:to>
                                    </p:set>
                                    <p:anim from="(0.5)" to="(#ppt_x)" calcmode="lin" valueType="num">
                                      <p:cBhvr>
                                        <p:cTn id="11" dur="1230" accel="100000" fill="hold">
                                          <p:stCondLst>
                                            <p:cond delay="770"/>
                                          </p:stCondLst>
                                        </p:cTn>
                                        <p:tgtEl>
                                          <p:spTgt spid="1025"/>
                                        </p:tgtEl>
                                        <p:attrNameLst>
                                          <p:attrName>ppt_x</p:attrName>
                                        </p:attrNameLst>
                                      </p:cBhvr>
                                    </p:anim>
                                    <p:set>
                                      <p:cBhvr>
                                        <p:cTn id="12" dur="770" fill="hold"/>
                                        <p:tgtEl>
                                          <p:spTgt spid="1025"/>
                                        </p:tgtEl>
                                        <p:attrNameLst>
                                          <p:attrName>ppt_y</p:attrName>
                                        </p:attrNameLst>
                                      </p:cBhvr>
                                      <p:to>
                                        <p:strVal val="(#ppt_y+0.4)"/>
                                      </p:to>
                                    </p:set>
                                    <p:anim from="(#ppt_y+0.4)" to="(#ppt_y)" calcmode="lin" valueType="num">
                                      <p:cBhvr>
                                        <p:cTn id="13" dur="1230" accel="100000" fill="hold">
                                          <p:stCondLst>
                                            <p:cond delay="770"/>
                                          </p:stCondLst>
                                        </p:cTn>
                                        <p:tgtEl>
                                          <p:spTgt spid="102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0" fill="hold"/>
                                        <p:tgtEl>
                                          <p:spTgt spid="5"/>
                                        </p:tgtEl>
                                        <p:attrNameLst>
                                          <p:attrName>ppt_w</p:attrName>
                                        </p:attrNameLst>
                                      </p:cBhvr>
                                      <p:tavLst>
                                        <p:tav tm="0" fmla="#ppt_w*sin(2.5*pi*$)">
                                          <p:val>
                                            <p:fltVal val="0"/>
                                          </p:val>
                                        </p:tav>
                                        <p:tav tm="100000">
                                          <p:val>
                                            <p:fltVal val="1"/>
                                          </p:val>
                                        </p:tav>
                                      </p:tavLst>
                                    </p:anim>
                                    <p:anim calcmode="lin" valueType="num">
                                      <p:cBhvr>
                                        <p:cTn id="19"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979612" y="381000"/>
            <a:ext cx="9448800" cy="1143000"/>
          </a:xfrm>
        </p:spPr>
        <p:txBody>
          <a:bodyPr/>
          <a:lstStyle/>
          <a:p>
            <a:r>
              <a:rPr lang="ru-RU" dirty="0"/>
              <a:t/>
            </a:r>
            <a:br>
              <a:rPr lang="ru-RU" dirty="0"/>
            </a:br>
            <a:r>
              <a:rPr lang="ru-RU" dirty="0"/>
              <a:t>План</a:t>
            </a:r>
            <a:r>
              <a:rPr lang="ru-RU" dirty="0" smtClean="0"/>
              <a:t>:</a:t>
            </a:r>
            <a:endParaRPr lang="ru-RU" dirty="0"/>
          </a:p>
        </p:txBody>
      </p:sp>
      <p:sp>
        <p:nvSpPr>
          <p:cNvPr id="14" name="Объект 13"/>
          <p:cNvSpPr>
            <a:spLocks noGrp="1"/>
          </p:cNvSpPr>
          <p:nvPr>
            <p:ph idx="1"/>
          </p:nvPr>
        </p:nvSpPr>
        <p:spPr/>
        <p:txBody>
          <a:bodyPr>
            <a:normAutofit fontScale="55000" lnSpcReduction="20000"/>
          </a:bodyPr>
          <a:lstStyle/>
          <a:p>
            <a:r>
              <a:rPr lang="ru-RU" dirty="0" smtClean="0"/>
              <a:t>Что же такое вода? </a:t>
            </a:r>
          </a:p>
          <a:p>
            <a:r>
              <a:rPr lang="ru-RU" dirty="0" smtClean="0"/>
              <a:t>Источники воды </a:t>
            </a:r>
          </a:p>
          <a:p>
            <a:r>
              <a:rPr lang="ru-RU" dirty="0" smtClean="0"/>
              <a:t>Вода – это жизнь </a:t>
            </a:r>
          </a:p>
          <a:p>
            <a:r>
              <a:rPr lang="ru-RU" dirty="0" smtClean="0"/>
              <a:t>Значение воды в природе</a:t>
            </a:r>
          </a:p>
          <a:p>
            <a:r>
              <a:rPr lang="ru-RU" dirty="0" smtClean="0"/>
              <a:t>Почему нужно беречь воду </a:t>
            </a:r>
          </a:p>
          <a:p>
            <a:r>
              <a:rPr lang="ru-RU" dirty="0" smtClean="0"/>
              <a:t>Экологическое состояние воды</a:t>
            </a:r>
          </a:p>
          <a:p>
            <a:r>
              <a:rPr lang="ru-RU" dirty="0" smtClean="0"/>
              <a:t>Круговорот воды в природе</a:t>
            </a:r>
          </a:p>
          <a:p>
            <a:r>
              <a:rPr lang="ru-RU" dirty="0" smtClean="0"/>
              <a:t>Три состояния воды</a:t>
            </a:r>
          </a:p>
          <a:p>
            <a:r>
              <a:rPr lang="ru-RU" dirty="0" smtClean="0"/>
              <a:t>Анкетирование учащихся </a:t>
            </a:r>
          </a:p>
          <a:p>
            <a:r>
              <a:rPr lang="ru-RU" dirty="0" smtClean="0"/>
              <a:t>Вывод</a:t>
            </a:r>
          </a:p>
          <a:p>
            <a:pPr>
              <a:buNone/>
            </a:pPr>
            <a:r>
              <a:rPr lang="ru-RU" dirty="0" smtClean="0"/>
              <a:t/>
            </a:r>
            <a:br>
              <a:rPr lang="ru-RU" dirty="0" smtClean="0"/>
            </a:br>
            <a:r>
              <a:rPr lang="ru-RU" dirty="0" smtClean="0"/>
              <a:t/>
            </a:r>
            <a:br>
              <a:rPr lang="ru-RU" dirty="0" smtClean="0"/>
            </a:br>
            <a:r>
              <a:rPr lang="ru-RU" dirty="0" smtClean="0"/>
              <a:t/>
            </a:r>
            <a:br>
              <a:rPr lang="ru-RU" dirty="0" smtClean="0"/>
            </a:br>
            <a:endParaRPr lang="ru-RU" dirty="0" smtClean="0"/>
          </a:p>
        </p:txBody>
      </p:sp>
    </p:spTree>
    <p:extLst>
      <p:ext uri="{BB962C8B-B14F-4D97-AF65-F5344CB8AC3E}">
        <p14:creationId xmlns:p14="http://schemas.microsoft.com/office/powerpoint/2010/main" xmlns="" val="3143704155"/>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p:cTn id="13" dur="1000" fill="hold"/>
                                        <p:tgtEl>
                                          <p:spTgt spid="14">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 calcmode="lin" valueType="num">
                                      <p:cBhvr>
                                        <p:cTn id="20" dur="1000" fill="hold"/>
                                        <p:tgtEl>
                                          <p:spTgt spid="14">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 calcmode="lin" valueType="num">
                                      <p:cBhvr>
                                        <p:cTn id="27" dur="1000" fill="hold"/>
                                        <p:tgtEl>
                                          <p:spTgt spid="14">
                                            <p:txEl>
                                              <p:pRg st="2" end="2"/>
                                            </p:txEl>
                                          </p:spTgt>
                                        </p:tgtEl>
                                        <p:attrNameLst>
                                          <p:attrName>ppt_w</p:attrName>
                                        </p:attrNameLst>
                                      </p:cBhvr>
                                      <p:tavLst>
                                        <p:tav tm="0">
                                          <p:val>
                                            <p:strVal val="#ppt_w+.3"/>
                                          </p:val>
                                        </p:tav>
                                        <p:tav tm="100000">
                                          <p:val>
                                            <p:strVal val="#ppt_w"/>
                                          </p:val>
                                        </p:tav>
                                      </p:tavLst>
                                    </p:anim>
                                    <p:anim calcmode="lin" valueType="num">
                                      <p:cBhvr>
                                        <p:cTn id="28" dur="1000" fill="hold"/>
                                        <p:tgtEl>
                                          <p:spTgt spid="14">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1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14">
                                            <p:txEl>
                                              <p:pRg st="3" end="3"/>
                                            </p:txEl>
                                          </p:spTgt>
                                        </p:tgtEl>
                                        <p:attrNameLst>
                                          <p:attrName>style.visibility</p:attrName>
                                        </p:attrNameLst>
                                      </p:cBhvr>
                                      <p:to>
                                        <p:strVal val="visible"/>
                                      </p:to>
                                    </p:set>
                                    <p:anim calcmode="lin" valueType="num">
                                      <p:cBhvr>
                                        <p:cTn id="34" dur="1000" fill="hold"/>
                                        <p:tgtEl>
                                          <p:spTgt spid="14">
                                            <p:txEl>
                                              <p:pRg st="3" end="3"/>
                                            </p:txEl>
                                          </p:spTgt>
                                        </p:tgtEl>
                                        <p:attrNameLst>
                                          <p:attrName>ppt_w</p:attrName>
                                        </p:attrNameLst>
                                      </p:cBhvr>
                                      <p:tavLst>
                                        <p:tav tm="0">
                                          <p:val>
                                            <p:strVal val="#ppt_w+.3"/>
                                          </p:val>
                                        </p:tav>
                                        <p:tav tm="100000">
                                          <p:val>
                                            <p:strVal val="#ppt_w"/>
                                          </p:val>
                                        </p:tav>
                                      </p:tavLst>
                                    </p:anim>
                                    <p:anim calcmode="lin" valueType="num">
                                      <p:cBhvr>
                                        <p:cTn id="35" dur="1000" fill="hold"/>
                                        <p:tgtEl>
                                          <p:spTgt spid="14">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1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anim calcmode="lin" valueType="num">
                                      <p:cBhvr>
                                        <p:cTn id="41" dur="1000" fill="hold"/>
                                        <p:tgtEl>
                                          <p:spTgt spid="14">
                                            <p:txEl>
                                              <p:pRg st="4" end="4"/>
                                            </p:txEl>
                                          </p:spTgt>
                                        </p:tgtEl>
                                        <p:attrNameLst>
                                          <p:attrName>ppt_w</p:attrName>
                                        </p:attrNameLst>
                                      </p:cBhvr>
                                      <p:tavLst>
                                        <p:tav tm="0">
                                          <p:val>
                                            <p:strVal val="#ppt_w+.3"/>
                                          </p:val>
                                        </p:tav>
                                        <p:tav tm="100000">
                                          <p:val>
                                            <p:strVal val="#ppt_w"/>
                                          </p:val>
                                        </p:tav>
                                      </p:tavLst>
                                    </p:anim>
                                    <p:anim calcmode="lin" valueType="num">
                                      <p:cBhvr>
                                        <p:cTn id="42" dur="1000" fill="hold"/>
                                        <p:tgtEl>
                                          <p:spTgt spid="14">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1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14">
                                            <p:txEl>
                                              <p:pRg st="5" end="5"/>
                                            </p:txEl>
                                          </p:spTgt>
                                        </p:tgtEl>
                                        <p:attrNameLst>
                                          <p:attrName>style.visibility</p:attrName>
                                        </p:attrNameLst>
                                      </p:cBhvr>
                                      <p:to>
                                        <p:strVal val="visible"/>
                                      </p:to>
                                    </p:set>
                                    <p:anim calcmode="lin" valueType="num">
                                      <p:cBhvr>
                                        <p:cTn id="48" dur="1000" fill="hold"/>
                                        <p:tgtEl>
                                          <p:spTgt spid="14">
                                            <p:txEl>
                                              <p:pRg st="5" end="5"/>
                                            </p:txEl>
                                          </p:spTgt>
                                        </p:tgtEl>
                                        <p:attrNameLst>
                                          <p:attrName>ppt_w</p:attrName>
                                        </p:attrNameLst>
                                      </p:cBhvr>
                                      <p:tavLst>
                                        <p:tav tm="0">
                                          <p:val>
                                            <p:strVal val="#ppt_w+.3"/>
                                          </p:val>
                                        </p:tav>
                                        <p:tav tm="100000">
                                          <p:val>
                                            <p:strVal val="#ppt_w"/>
                                          </p:val>
                                        </p:tav>
                                      </p:tavLst>
                                    </p:anim>
                                    <p:anim calcmode="lin" valueType="num">
                                      <p:cBhvr>
                                        <p:cTn id="49" dur="1000" fill="hold"/>
                                        <p:tgtEl>
                                          <p:spTgt spid="14">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1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14">
                                            <p:txEl>
                                              <p:pRg st="6" end="6"/>
                                            </p:txEl>
                                          </p:spTgt>
                                        </p:tgtEl>
                                        <p:attrNameLst>
                                          <p:attrName>style.visibility</p:attrName>
                                        </p:attrNameLst>
                                      </p:cBhvr>
                                      <p:to>
                                        <p:strVal val="visible"/>
                                      </p:to>
                                    </p:set>
                                    <p:anim calcmode="lin" valueType="num">
                                      <p:cBhvr>
                                        <p:cTn id="55" dur="1000" fill="hold"/>
                                        <p:tgtEl>
                                          <p:spTgt spid="14">
                                            <p:txEl>
                                              <p:pRg st="6" end="6"/>
                                            </p:txEl>
                                          </p:spTgt>
                                        </p:tgtEl>
                                        <p:attrNameLst>
                                          <p:attrName>ppt_w</p:attrName>
                                        </p:attrNameLst>
                                      </p:cBhvr>
                                      <p:tavLst>
                                        <p:tav tm="0">
                                          <p:val>
                                            <p:strVal val="#ppt_w+.3"/>
                                          </p:val>
                                        </p:tav>
                                        <p:tav tm="100000">
                                          <p:val>
                                            <p:strVal val="#ppt_w"/>
                                          </p:val>
                                        </p:tav>
                                      </p:tavLst>
                                    </p:anim>
                                    <p:anim calcmode="lin" valueType="num">
                                      <p:cBhvr>
                                        <p:cTn id="56" dur="1000" fill="hold"/>
                                        <p:tgtEl>
                                          <p:spTgt spid="14">
                                            <p:txEl>
                                              <p:pRg st="6" end="6"/>
                                            </p:txEl>
                                          </p:spTgt>
                                        </p:tgtEl>
                                        <p:attrNameLst>
                                          <p:attrName>ppt_h</p:attrName>
                                        </p:attrNameLst>
                                      </p:cBhvr>
                                      <p:tavLst>
                                        <p:tav tm="0">
                                          <p:val>
                                            <p:strVal val="#ppt_h"/>
                                          </p:val>
                                        </p:tav>
                                        <p:tav tm="100000">
                                          <p:val>
                                            <p:strVal val="#ppt_h"/>
                                          </p:val>
                                        </p:tav>
                                      </p:tavLst>
                                    </p:anim>
                                    <p:animEffect transition="in" filter="fade">
                                      <p:cBhvr>
                                        <p:cTn id="57" dur="1000"/>
                                        <p:tgtEl>
                                          <p:spTgt spid="1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14">
                                            <p:txEl>
                                              <p:pRg st="7" end="7"/>
                                            </p:txEl>
                                          </p:spTgt>
                                        </p:tgtEl>
                                        <p:attrNameLst>
                                          <p:attrName>style.visibility</p:attrName>
                                        </p:attrNameLst>
                                      </p:cBhvr>
                                      <p:to>
                                        <p:strVal val="visible"/>
                                      </p:to>
                                    </p:set>
                                    <p:anim calcmode="lin" valueType="num">
                                      <p:cBhvr>
                                        <p:cTn id="62" dur="1000" fill="hold"/>
                                        <p:tgtEl>
                                          <p:spTgt spid="14">
                                            <p:txEl>
                                              <p:pRg st="7" end="7"/>
                                            </p:txEl>
                                          </p:spTgt>
                                        </p:tgtEl>
                                        <p:attrNameLst>
                                          <p:attrName>ppt_w</p:attrName>
                                        </p:attrNameLst>
                                      </p:cBhvr>
                                      <p:tavLst>
                                        <p:tav tm="0">
                                          <p:val>
                                            <p:strVal val="#ppt_w+.3"/>
                                          </p:val>
                                        </p:tav>
                                        <p:tav tm="100000">
                                          <p:val>
                                            <p:strVal val="#ppt_w"/>
                                          </p:val>
                                        </p:tav>
                                      </p:tavLst>
                                    </p:anim>
                                    <p:anim calcmode="lin" valueType="num">
                                      <p:cBhvr>
                                        <p:cTn id="63" dur="1000" fill="hold"/>
                                        <p:tgtEl>
                                          <p:spTgt spid="14">
                                            <p:txEl>
                                              <p:pRg st="7" end="7"/>
                                            </p:txEl>
                                          </p:spTgt>
                                        </p:tgtEl>
                                        <p:attrNameLst>
                                          <p:attrName>ppt_h</p:attrName>
                                        </p:attrNameLst>
                                      </p:cBhvr>
                                      <p:tavLst>
                                        <p:tav tm="0">
                                          <p:val>
                                            <p:strVal val="#ppt_h"/>
                                          </p:val>
                                        </p:tav>
                                        <p:tav tm="100000">
                                          <p:val>
                                            <p:strVal val="#ppt_h"/>
                                          </p:val>
                                        </p:tav>
                                      </p:tavLst>
                                    </p:anim>
                                    <p:animEffect transition="in" filter="fade">
                                      <p:cBhvr>
                                        <p:cTn id="64" dur="1000"/>
                                        <p:tgtEl>
                                          <p:spTgt spid="14">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14">
                                            <p:txEl>
                                              <p:pRg st="8" end="8"/>
                                            </p:txEl>
                                          </p:spTgt>
                                        </p:tgtEl>
                                        <p:attrNameLst>
                                          <p:attrName>style.visibility</p:attrName>
                                        </p:attrNameLst>
                                      </p:cBhvr>
                                      <p:to>
                                        <p:strVal val="visible"/>
                                      </p:to>
                                    </p:set>
                                    <p:anim calcmode="lin" valueType="num">
                                      <p:cBhvr>
                                        <p:cTn id="69" dur="1000" fill="hold"/>
                                        <p:tgtEl>
                                          <p:spTgt spid="14">
                                            <p:txEl>
                                              <p:pRg st="8" end="8"/>
                                            </p:txEl>
                                          </p:spTgt>
                                        </p:tgtEl>
                                        <p:attrNameLst>
                                          <p:attrName>ppt_w</p:attrName>
                                        </p:attrNameLst>
                                      </p:cBhvr>
                                      <p:tavLst>
                                        <p:tav tm="0">
                                          <p:val>
                                            <p:strVal val="#ppt_w+.3"/>
                                          </p:val>
                                        </p:tav>
                                        <p:tav tm="100000">
                                          <p:val>
                                            <p:strVal val="#ppt_w"/>
                                          </p:val>
                                        </p:tav>
                                      </p:tavLst>
                                    </p:anim>
                                    <p:anim calcmode="lin" valueType="num">
                                      <p:cBhvr>
                                        <p:cTn id="70" dur="1000" fill="hold"/>
                                        <p:tgtEl>
                                          <p:spTgt spid="14">
                                            <p:txEl>
                                              <p:pRg st="8" end="8"/>
                                            </p:txEl>
                                          </p:spTgt>
                                        </p:tgtEl>
                                        <p:attrNameLst>
                                          <p:attrName>ppt_h</p:attrName>
                                        </p:attrNameLst>
                                      </p:cBhvr>
                                      <p:tavLst>
                                        <p:tav tm="0">
                                          <p:val>
                                            <p:strVal val="#ppt_h"/>
                                          </p:val>
                                        </p:tav>
                                        <p:tav tm="100000">
                                          <p:val>
                                            <p:strVal val="#ppt_h"/>
                                          </p:val>
                                        </p:tav>
                                      </p:tavLst>
                                    </p:anim>
                                    <p:animEffect transition="in" filter="fade">
                                      <p:cBhvr>
                                        <p:cTn id="71" dur="1000"/>
                                        <p:tgtEl>
                                          <p:spTgt spid="14">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0" presetClass="entr" presetSubtype="0" decel="100000" fill="hold" grpId="0" nodeType="clickEffect">
                                  <p:stCondLst>
                                    <p:cond delay="0"/>
                                  </p:stCondLst>
                                  <p:childTnLst>
                                    <p:set>
                                      <p:cBhvr>
                                        <p:cTn id="75" dur="1" fill="hold">
                                          <p:stCondLst>
                                            <p:cond delay="0"/>
                                          </p:stCondLst>
                                        </p:cTn>
                                        <p:tgtEl>
                                          <p:spTgt spid="14">
                                            <p:txEl>
                                              <p:pRg st="9" end="9"/>
                                            </p:txEl>
                                          </p:spTgt>
                                        </p:tgtEl>
                                        <p:attrNameLst>
                                          <p:attrName>style.visibility</p:attrName>
                                        </p:attrNameLst>
                                      </p:cBhvr>
                                      <p:to>
                                        <p:strVal val="visible"/>
                                      </p:to>
                                    </p:set>
                                    <p:anim calcmode="lin" valueType="num">
                                      <p:cBhvr>
                                        <p:cTn id="76" dur="1000" fill="hold"/>
                                        <p:tgtEl>
                                          <p:spTgt spid="14">
                                            <p:txEl>
                                              <p:pRg st="9" end="9"/>
                                            </p:txEl>
                                          </p:spTgt>
                                        </p:tgtEl>
                                        <p:attrNameLst>
                                          <p:attrName>ppt_w</p:attrName>
                                        </p:attrNameLst>
                                      </p:cBhvr>
                                      <p:tavLst>
                                        <p:tav tm="0">
                                          <p:val>
                                            <p:strVal val="#ppt_w+.3"/>
                                          </p:val>
                                        </p:tav>
                                        <p:tav tm="100000">
                                          <p:val>
                                            <p:strVal val="#ppt_w"/>
                                          </p:val>
                                        </p:tav>
                                      </p:tavLst>
                                    </p:anim>
                                    <p:anim calcmode="lin" valueType="num">
                                      <p:cBhvr>
                                        <p:cTn id="77" dur="1000" fill="hold"/>
                                        <p:tgtEl>
                                          <p:spTgt spid="14">
                                            <p:txEl>
                                              <p:pRg st="9" end="9"/>
                                            </p:txEl>
                                          </p:spTgt>
                                        </p:tgtEl>
                                        <p:attrNameLst>
                                          <p:attrName>ppt_h</p:attrName>
                                        </p:attrNameLst>
                                      </p:cBhvr>
                                      <p:tavLst>
                                        <p:tav tm="0">
                                          <p:val>
                                            <p:strVal val="#ppt_h"/>
                                          </p:val>
                                        </p:tav>
                                        <p:tav tm="100000">
                                          <p:val>
                                            <p:strVal val="#ppt_h"/>
                                          </p:val>
                                        </p:tav>
                                      </p:tavLst>
                                    </p:anim>
                                    <p:animEffect transition="in" filter="fade">
                                      <p:cBhvr>
                                        <p:cTn id="78" dur="1000"/>
                                        <p:tgtEl>
                                          <p:spTgt spid="14">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0" presetClass="entr" presetSubtype="0" decel="100000" fill="hold" grpId="0" nodeType="clickEffect">
                                  <p:stCondLst>
                                    <p:cond delay="0"/>
                                  </p:stCondLst>
                                  <p:childTnLst>
                                    <p:set>
                                      <p:cBhvr>
                                        <p:cTn id="82" dur="1" fill="hold">
                                          <p:stCondLst>
                                            <p:cond delay="0"/>
                                          </p:stCondLst>
                                        </p:cTn>
                                        <p:tgtEl>
                                          <p:spTgt spid="14">
                                            <p:txEl>
                                              <p:pRg st="10" end="10"/>
                                            </p:txEl>
                                          </p:spTgt>
                                        </p:tgtEl>
                                        <p:attrNameLst>
                                          <p:attrName>style.visibility</p:attrName>
                                        </p:attrNameLst>
                                      </p:cBhvr>
                                      <p:to>
                                        <p:strVal val="visible"/>
                                      </p:to>
                                    </p:set>
                                    <p:anim calcmode="lin" valueType="num">
                                      <p:cBhvr>
                                        <p:cTn id="83" dur="1000" fill="hold"/>
                                        <p:tgtEl>
                                          <p:spTgt spid="14">
                                            <p:txEl>
                                              <p:pRg st="10" end="10"/>
                                            </p:txEl>
                                          </p:spTgt>
                                        </p:tgtEl>
                                        <p:attrNameLst>
                                          <p:attrName>ppt_w</p:attrName>
                                        </p:attrNameLst>
                                      </p:cBhvr>
                                      <p:tavLst>
                                        <p:tav tm="0">
                                          <p:val>
                                            <p:strVal val="#ppt_w+.3"/>
                                          </p:val>
                                        </p:tav>
                                        <p:tav tm="100000">
                                          <p:val>
                                            <p:strVal val="#ppt_w"/>
                                          </p:val>
                                        </p:tav>
                                      </p:tavLst>
                                    </p:anim>
                                    <p:anim calcmode="lin" valueType="num">
                                      <p:cBhvr>
                                        <p:cTn id="84" dur="1000" fill="hold"/>
                                        <p:tgtEl>
                                          <p:spTgt spid="14">
                                            <p:txEl>
                                              <p:pRg st="10" end="10"/>
                                            </p:txEl>
                                          </p:spTgt>
                                        </p:tgtEl>
                                        <p:attrNameLst>
                                          <p:attrName>ppt_h</p:attrName>
                                        </p:attrNameLst>
                                      </p:cBhvr>
                                      <p:tavLst>
                                        <p:tav tm="0">
                                          <p:val>
                                            <p:strVal val="#ppt_h"/>
                                          </p:val>
                                        </p:tav>
                                        <p:tav tm="100000">
                                          <p:val>
                                            <p:strVal val="#ppt_h"/>
                                          </p:val>
                                        </p:tav>
                                      </p:tavLst>
                                    </p:anim>
                                    <p:animEffect transition="in" filter="fade">
                                      <p:cBhvr>
                                        <p:cTn id="85" dur="10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Что же такое вода? </a:t>
            </a:r>
            <a:endParaRPr lang="ru-RU" dirty="0"/>
          </a:p>
        </p:txBody>
      </p:sp>
      <p:sp>
        <p:nvSpPr>
          <p:cNvPr id="5" name="Содержимое 4"/>
          <p:cNvSpPr>
            <a:spLocks noGrp="1"/>
          </p:cNvSpPr>
          <p:nvPr>
            <p:ph sz="half" idx="1"/>
          </p:nvPr>
        </p:nvSpPr>
        <p:spPr/>
        <p:txBody>
          <a:bodyPr/>
          <a:lstStyle/>
          <a:p>
            <a:r>
              <a:rPr lang="ru-RU" b="1" dirty="0" smtClean="0"/>
              <a:t>Вода́</a:t>
            </a:r>
            <a:r>
              <a:rPr lang="ru-RU" dirty="0" smtClean="0"/>
              <a:t> (оксид водорода) — бинарное неорганическое соединение, химическая формула Н</a:t>
            </a:r>
            <a:r>
              <a:rPr lang="ru-RU" baseline="-25000" dirty="0" smtClean="0"/>
              <a:t>2</a:t>
            </a:r>
            <a:r>
              <a:rPr lang="ru-RU" dirty="0" smtClean="0"/>
              <a:t>O. Молекула воды состоит из двух атомов водорода и одного — кислорода, которые соединены между собой ковалентной связью</a:t>
            </a:r>
            <a:endParaRPr lang="ru-RU" dirty="0"/>
          </a:p>
        </p:txBody>
      </p:sp>
      <p:sp>
        <p:nvSpPr>
          <p:cNvPr id="6" name="Содержимое 5"/>
          <p:cNvSpPr>
            <a:spLocks noGrp="1"/>
          </p:cNvSpPr>
          <p:nvPr>
            <p:ph sz="half" idx="2"/>
          </p:nvPr>
        </p:nvSpPr>
        <p:spPr/>
        <p:txBody>
          <a:bodyPr/>
          <a:lstStyle/>
          <a:p>
            <a:endParaRPr lang="ru-RU" dirty="0"/>
          </a:p>
        </p:txBody>
      </p:sp>
    </p:spTree>
    <p:extLst>
      <p:ext uri="{BB962C8B-B14F-4D97-AF65-F5344CB8AC3E}">
        <p14:creationId xmlns:p14="http://schemas.microsoft.com/office/powerpoint/2010/main" xmlns="" val="421288547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1"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Scale>
                                      <p:cBhvr>
                                        <p:cTn id="15"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xEl>
                                              <p:pRg st="0" end="0"/>
                                            </p:txEl>
                                          </p:spTgt>
                                        </p:tgtEl>
                                        <p:attrNameLst>
                                          <p:attrName>ppt_x</p:attrName>
                                          <p:attrName>ppt_y</p:attrName>
                                        </p:attrNameLst>
                                      </p:cBhvr>
                                    </p:animMotion>
                                    <p:animEffect transition="in" filter="fade">
                                      <p:cBhvr>
                                        <p:cTn id="1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endParaRPr lang="ru-RU"/>
          </a:p>
        </p:txBody>
      </p:sp>
      <p:sp>
        <p:nvSpPr>
          <p:cNvPr id="12" name="Содержимое 11"/>
          <p:cNvSpPr>
            <a:spLocks noGrp="1"/>
          </p:cNvSpPr>
          <p:nvPr>
            <p:ph sz="half" idx="1"/>
          </p:nvPr>
        </p:nvSpPr>
        <p:spPr/>
        <p:txBody>
          <a:bodyPr>
            <a:normAutofit fontScale="70000" lnSpcReduction="20000"/>
          </a:bodyPr>
          <a:lstStyle/>
          <a:p>
            <a:endParaRPr lang="ru-RU" dirty="0"/>
          </a:p>
        </p:txBody>
      </p:sp>
      <p:sp>
        <p:nvSpPr>
          <p:cNvPr id="14" name="Содержимое 13"/>
          <p:cNvSpPr>
            <a:spLocks noGrp="1"/>
          </p:cNvSpPr>
          <p:nvPr>
            <p:ph sz="half" idx="2"/>
          </p:nvPr>
        </p:nvSpPr>
        <p:spPr/>
        <p:txBody>
          <a:bodyPr>
            <a:normAutofit fontScale="70000" lnSpcReduction="20000"/>
          </a:bodyPr>
          <a:lstStyle/>
          <a:p>
            <a:r>
              <a:rPr lang="ru-RU" dirty="0" smtClean="0"/>
              <a:t>Воде принадлежит огромная роль в природе. В самом деле, ведь именно море явилось первой ареной жизни на Земле. Растворенные в морской воде аммиак и углеводы в контакте с некоторыми минералами при достаточно высоком давлении и воздействии мощных электрических разрядов могли обеспечить образование белковых веществ, на основе которых в дальнейшем возникли простейшие организмы. По мнению К.Э. Циолковского, водная среда способствовала предохранению хрупких и несовершенных вначале организмов от механического повреждения. Суша и атмосфера стали впоследствии второй ареной жизни.</a:t>
            </a:r>
            <a:endParaRPr lang="ru-RU" dirty="0"/>
          </a:p>
        </p:txBody>
      </p:sp>
      <p:pic>
        <p:nvPicPr>
          <p:cNvPr id="2050" name="Picture 2" descr="C:\Users\Aleksandra\Desktop\462px-Splash_2_color.jpg"/>
          <p:cNvPicPr>
            <a:picLocks noChangeAspect="1" noChangeArrowheads="1"/>
          </p:cNvPicPr>
          <p:nvPr/>
        </p:nvPicPr>
        <p:blipFill>
          <a:blip r:embed="rId2" cstate="print"/>
          <a:srcRect/>
          <a:stretch>
            <a:fillRect/>
          </a:stretch>
        </p:blipFill>
        <p:spPr bwMode="auto">
          <a:xfrm>
            <a:off x="2205980" y="1700808"/>
            <a:ext cx="4032448" cy="46085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7817173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p:cTn id="11"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p:sp>
      <p:sp>
        <p:nvSpPr>
          <p:cNvPr id="2" name="Заголовок 1"/>
          <p:cNvSpPr>
            <a:spLocks noGrp="1"/>
          </p:cNvSpPr>
          <p:nvPr>
            <p:ph type="title"/>
          </p:nvPr>
        </p:nvSpPr>
        <p:spPr/>
        <p:txBody>
          <a:bodyPr/>
          <a:lstStyle/>
          <a:p>
            <a:r>
              <a:rPr lang="ru-RU" dirty="0"/>
              <a:t>И</a:t>
            </a:r>
            <a:r>
              <a:rPr lang="ru-RU" dirty="0" smtClean="0"/>
              <a:t>сточники воды</a:t>
            </a:r>
            <a:endParaRPr lang="ru-RU" dirty="0"/>
          </a:p>
        </p:txBody>
      </p:sp>
      <p:sp>
        <p:nvSpPr>
          <p:cNvPr id="4" name="Текст 3"/>
          <p:cNvSpPr>
            <a:spLocks noGrp="1"/>
          </p:cNvSpPr>
          <p:nvPr>
            <p:ph type="body" sz="half" idx="2"/>
          </p:nvPr>
        </p:nvSpPr>
        <p:spPr/>
        <p:txBody>
          <a:bodyPr>
            <a:normAutofit fontScale="85000" lnSpcReduction="10000"/>
          </a:bodyPr>
          <a:lstStyle/>
          <a:p>
            <a:r>
              <a:rPr lang="ru-RU" i="1" dirty="0" smtClean="0"/>
              <a:t>Ключи,</a:t>
            </a:r>
            <a:r>
              <a:rPr lang="ru-RU" dirty="0" smtClean="0"/>
              <a:t> или </a:t>
            </a:r>
            <a:r>
              <a:rPr lang="ru-RU" i="1" dirty="0" smtClean="0"/>
              <a:t>родники,</a:t>
            </a:r>
            <a:r>
              <a:rPr lang="ru-RU" dirty="0" smtClean="0"/>
              <a:t> — представляют собой воды, непосредственно выходящие из недр земли на дневную поверхность; от них отличают колодцы, искусственные сооружения, при помощи которых или находят почвенную воду, или перенимают подземное движение ключевых вод</a:t>
            </a:r>
            <a:endParaRPr lang="ru-RU" dirty="0"/>
          </a:p>
        </p:txBody>
      </p:sp>
      <p:pic>
        <p:nvPicPr>
          <p:cNvPr id="3074" name="Picture 2" descr="C:\Users\Aleksandra\Desktop\7492.jpg"/>
          <p:cNvPicPr>
            <a:picLocks noChangeAspect="1" noChangeArrowheads="1"/>
          </p:cNvPicPr>
          <p:nvPr/>
        </p:nvPicPr>
        <p:blipFill>
          <a:blip r:embed="rId2" cstate="print"/>
          <a:srcRect/>
          <a:stretch>
            <a:fillRect/>
          </a:stretch>
        </p:blipFill>
        <p:spPr bwMode="auto">
          <a:xfrm>
            <a:off x="6454452" y="764704"/>
            <a:ext cx="3654921" cy="2741191"/>
          </a:xfrm>
          <a:prstGeom prst="rect">
            <a:avLst/>
          </a:prstGeom>
          <a:noFill/>
        </p:spPr>
      </p:pic>
    </p:spTree>
    <p:extLst>
      <p:ext uri="{BB962C8B-B14F-4D97-AF65-F5344CB8AC3E}">
        <p14:creationId xmlns:p14="http://schemas.microsoft.com/office/powerpoint/2010/main" xmlns="" val="1744096041"/>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2000"/>
                                        <p:tgtEl>
                                          <p:spTgt spid="3074"/>
                                        </p:tgtEl>
                                      </p:cBhvr>
                                    </p:animEffect>
                                    <p:anim calcmode="lin" valueType="num">
                                      <p:cBhvr>
                                        <p:cTn id="16" dur="2000" fill="hold"/>
                                        <p:tgtEl>
                                          <p:spTgt spid="3074"/>
                                        </p:tgtEl>
                                        <p:attrNameLst>
                                          <p:attrName>style.rotation</p:attrName>
                                        </p:attrNameLst>
                                      </p:cBhvr>
                                      <p:tavLst>
                                        <p:tav tm="0">
                                          <p:val>
                                            <p:fltVal val="720"/>
                                          </p:val>
                                        </p:tav>
                                        <p:tav tm="100000">
                                          <p:val>
                                            <p:fltVal val="0"/>
                                          </p:val>
                                        </p:tav>
                                      </p:tavLst>
                                    </p:anim>
                                    <p:anim calcmode="lin" valueType="num">
                                      <p:cBhvr>
                                        <p:cTn id="17" dur="2000" fill="hold"/>
                                        <p:tgtEl>
                                          <p:spTgt spid="3074"/>
                                        </p:tgtEl>
                                        <p:attrNameLst>
                                          <p:attrName>ppt_h</p:attrName>
                                        </p:attrNameLst>
                                      </p:cBhvr>
                                      <p:tavLst>
                                        <p:tav tm="0">
                                          <p:val>
                                            <p:fltVal val="0"/>
                                          </p:val>
                                        </p:tav>
                                        <p:tav tm="100000">
                                          <p:val>
                                            <p:strVal val="#ppt_h"/>
                                          </p:val>
                                        </p:tav>
                                      </p:tavLst>
                                    </p:anim>
                                    <p:anim calcmode="lin" valueType="num">
                                      <p:cBhvr>
                                        <p:cTn id="18" dur="2000" fill="hold"/>
                                        <p:tgtEl>
                                          <p:spTgt spid="307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613" y="588963"/>
            <a:ext cx="3657600" cy="607789"/>
          </a:xfrm>
        </p:spPr>
        <p:txBody>
          <a:bodyPr/>
          <a:lstStyle/>
          <a:p>
            <a:r>
              <a:rPr lang="ru-RU" dirty="0" smtClean="0"/>
              <a:t>Источники воды</a:t>
            </a:r>
            <a:endParaRPr lang="ru-RU"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1979613" y="1556792"/>
            <a:ext cx="3657600" cy="4612233"/>
          </a:xfrm>
        </p:spPr>
        <p:txBody>
          <a:bodyPr>
            <a:normAutofit lnSpcReduction="10000"/>
          </a:bodyPr>
          <a:lstStyle/>
          <a:p>
            <a:r>
              <a:rPr lang="ru-RU" dirty="0" smtClean="0"/>
              <a:t>Подземное движение ключевых вод может выражаться крайне разнообразно: то это настоящая подземная река, текущая по поверхности водоупорного слоя, то это едва движущийся ручеек, то струя воды, выбивающаяся из недр земли фонтаном , то это отдельные капли воды, постепенно накопляющиеся в бассейне ключа. Ключи могут выходить не только на поверхности земли, но и на дне озер, морей и океанов</a:t>
            </a:r>
            <a:endParaRPr lang="ru-RU" dirty="0"/>
          </a:p>
        </p:txBody>
      </p:sp>
      <p:pic>
        <p:nvPicPr>
          <p:cNvPr id="4099" name="Picture 3" descr="C:\Users\Aleksandra\Desktop\817.jpg"/>
          <p:cNvPicPr>
            <a:picLocks noChangeAspect="1" noChangeArrowheads="1"/>
          </p:cNvPicPr>
          <p:nvPr/>
        </p:nvPicPr>
        <p:blipFill>
          <a:blip r:embed="rId2" cstate="print"/>
          <a:srcRect/>
          <a:stretch>
            <a:fillRect/>
          </a:stretch>
        </p:blipFill>
        <p:spPr bwMode="auto">
          <a:xfrm>
            <a:off x="6238428" y="620688"/>
            <a:ext cx="4896544" cy="5688632"/>
          </a:xfrm>
          <a:prstGeom prst="rect">
            <a:avLst/>
          </a:prstGeom>
          <a:noFill/>
        </p:spPr>
      </p:pic>
    </p:spTree>
    <p:extLst>
      <p:ext uri="{BB962C8B-B14F-4D97-AF65-F5344CB8AC3E}">
        <p14:creationId xmlns:p14="http://schemas.microsoft.com/office/powerpoint/2010/main" xmlns="" val="3305470540"/>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anim calcmode="lin" valueType="num">
                                      <p:cBhvr>
                                        <p:cTn id="8" dur="2000" fill="hold"/>
                                        <p:tgtEl>
                                          <p:spTgt spid="4099"/>
                                        </p:tgtEl>
                                        <p:attrNameLst>
                                          <p:attrName>style.rotation</p:attrName>
                                        </p:attrNameLst>
                                      </p:cBhvr>
                                      <p:tavLst>
                                        <p:tav tm="0">
                                          <p:val>
                                            <p:fltVal val="720"/>
                                          </p:val>
                                        </p:tav>
                                        <p:tav tm="100000">
                                          <p:val>
                                            <p:fltVal val="0"/>
                                          </p:val>
                                        </p:tav>
                                      </p:tavLst>
                                    </p:anim>
                                    <p:anim calcmode="lin" valueType="num">
                                      <p:cBhvr>
                                        <p:cTn id="9" dur="2000" fill="hold"/>
                                        <p:tgtEl>
                                          <p:spTgt spid="4099"/>
                                        </p:tgtEl>
                                        <p:attrNameLst>
                                          <p:attrName>ppt_h</p:attrName>
                                        </p:attrNameLst>
                                      </p:cBhvr>
                                      <p:tavLst>
                                        <p:tav tm="0">
                                          <p:val>
                                            <p:fltVal val="0"/>
                                          </p:val>
                                        </p:tav>
                                        <p:tav tm="100000">
                                          <p:val>
                                            <p:strVal val="#ppt_h"/>
                                          </p:val>
                                        </p:tav>
                                      </p:tavLst>
                                    </p:anim>
                                    <p:anim calcmode="lin" valueType="num">
                                      <p:cBhvr>
                                        <p:cTn id="10" dur="2000" fill="hold"/>
                                        <p:tgtEl>
                                          <p:spTgt spid="409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9956" y="620688"/>
            <a:ext cx="3657600" cy="2840037"/>
          </a:xfrm>
        </p:spPr>
        <p:txBody>
          <a:bodyPr/>
          <a:lstStyle/>
          <a:p>
            <a:r>
              <a:rPr lang="ru-RU" dirty="0" smtClean="0"/>
              <a:t>Вода – это       	жизнь</a:t>
            </a:r>
            <a:endParaRPr lang="ru-RU" dirty="0"/>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normAutofit fontScale="70000" lnSpcReduction="20000"/>
          </a:bodyPr>
          <a:lstStyle/>
          <a:p>
            <a:r>
              <a:rPr lang="ru-RU" dirty="0" smtClean="0"/>
              <a:t>О воде много известно, но она по-прежнему не перестает нас удивлять новыми открытиями. Поэтому фраза "Вода - это жизнь" для многих из нас пока что ничего не значит. И за беспечное отношение к ней вода жестоко мстит нам. Задумайтесь, что вы знаете о воде? Как ни удивительно, но вода до сих пор остается наиболее малоизученным веществом природы. Очевидно, это произошло потому, что ее очень много, она вездесуща, она вокруг нас, над нами, под нами, в нас.</a:t>
            </a:r>
            <a:endParaRPr lang="ru-RU" dirty="0"/>
          </a:p>
        </p:txBody>
      </p:sp>
      <p:pic>
        <p:nvPicPr>
          <p:cNvPr id="5122" name="Picture 2" descr="C:\Users\Aleksandra\Desktop\voda1.jpg"/>
          <p:cNvPicPr>
            <a:picLocks noChangeAspect="1" noChangeArrowheads="1"/>
          </p:cNvPicPr>
          <p:nvPr/>
        </p:nvPicPr>
        <p:blipFill>
          <a:blip r:embed="rId2" cstate="print"/>
          <a:srcRect/>
          <a:stretch>
            <a:fillRect/>
          </a:stretch>
        </p:blipFill>
        <p:spPr bwMode="auto">
          <a:xfrm>
            <a:off x="6166420" y="1124744"/>
            <a:ext cx="5400600" cy="4129096"/>
          </a:xfrm>
          <a:prstGeom prst="rect">
            <a:avLst/>
          </a:prstGeom>
          <a:noFill/>
        </p:spPr>
      </p:pic>
    </p:spTree>
    <p:extLst>
      <p:ext uri="{BB962C8B-B14F-4D97-AF65-F5344CB8AC3E}">
        <p14:creationId xmlns:p14="http://schemas.microsoft.com/office/powerpoint/2010/main" xmlns="" val="10652912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heckerboard(across)">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Значение воды в природе </a:t>
            </a:r>
            <a:endParaRPr lang="ru-RU" dirty="0"/>
          </a:p>
        </p:txBody>
      </p:sp>
      <p:sp>
        <p:nvSpPr>
          <p:cNvPr id="6" name="Содержимое 5"/>
          <p:cNvSpPr>
            <a:spLocks noGrp="1"/>
          </p:cNvSpPr>
          <p:nvPr>
            <p:ph sz="half" idx="1"/>
          </p:nvPr>
        </p:nvSpPr>
        <p:spPr/>
        <p:txBody>
          <a:bodyPr>
            <a:normAutofit lnSpcReduction="10000"/>
          </a:bodyPr>
          <a:lstStyle/>
          <a:p>
            <a:r>
              <a:rPr lang="ru-RU" dirty="0" smtClean="0"/>
              <a:t>Академик А.П. Карпинский писал, что вода – это не просто минеральное сырье, это не только средство для развития промышленности и сельского хозяйства, вода – это действительный проводник культуры, это та же кровь, которая создает жизнь там, где её не было.</a:t>
            </a:r>
            <a:endParaRPr lang="ru-RU" dirty="0"/>
          </a:p>
        </p:txBody>
      </p:sp>
      <p:sp>
        <p:nvSpPr>
          <p:cNvPr id="7" name="Содержимое 6"/>
          <p:cNvSpPr>
            <a:spLocks noGrp="1"/>
          </p:cNvSpPr>
          <p:nvPr>
            <p:ph sz="half" idx="2"/>
          </p:nvPr>
        </p:nvSpPr>
        <p:spPr/>
        <p:txBody>
          <a:bodyPr>
            <a:normAutofit lnSpcReduction="10000"/>
          </a:bodyPr>
          <a:lstStyle/>
          <a:p>
            <a:endParaRPr lang="ru-RU"/>
          </a:p>
        </p:txBody>
      </p:sp>
      <p:pic>
        <p:nvPicPr>
          <p:cNvPr id="6146" name="Picture 2" descr="C:\Users\Aleksandra\Desktop\000051.jpg"/>
          <p:cNvPicPr>
            <a:picLocks noChangeAspect="1" noChangeArrowheads="1"/>
          </p:cNvPicPr>
          <p:nvPr/>
        </p:nvPicPr>
        <p:blipFill>
          <a:blip r:embed="rId2" cstate="print"/>
          <a:srcRect/>
          <a:stretch>
            <a:fillRect/>
          </a:stretch>
        </p:blipFill>
        <p:spPr bwMode="auto">
          <a:xfrm>
            <a:off x="6886500" y="1628800"/>
            <a:ext cx="3912318" cy="4788116"/>
          </a:xfrm>
          <a:prstGeom prst="rect">
            <a:avLst/>
          </a:prstGeom>
          <a:noFill/>
        </p:spPr>
      </p:pic>
    </p:spTree>
    <p:extLst>
      <p:ext uri="{BB962C8B-B14F-4D97-AF65-F5344CB8AC3E}">
        <p14:creationId xmlns:p14="http://schemas.microsoft.com/office/powerpoint/2010/main" xmlns="" val="3760552436"/>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1"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800" decel="100000"/>
                                        <p:tgtEl>
                                          <p:spTgt spid="6146"/>
                                        </p:tgtEl>
                                      </p:cBhvr>
                                    </p:animEffect>
                                    <p:anim calcmode="lin" valueType="num">
                                      <p:cBhvr>
                                        <p:cTn id="16" dur="800" decel="100000" fill="hold"/>
                                        <p:tgtEl>
                                          <p:spTgt spid="6146"/>
                                        </p:tgtEl>
                                        <p:attrNameLst>
                                          <p:attrName>style.rotation</p:attrName>
                                        </p:attrNameLst>
                                      </p:cBhvr>
                                      <p:tavLst>
                                        <p:tav tm="0">
                                          <p:val>
                                            <p:fltVal val="-90"/>
                                          </p:val>
                                        </p:tav>
                                        <p:tav tm="100000">
                                          <p:val>
                                            <p:fltVal val="0"/>
                                          </p:val>
                                        </p:tav>
                                      </p:tavLst>
                                    </p:anim>
                                    <p:anim calcmode="lin" valueType="num">
                                      <p:cBhvr>
                                        <p:cTn id="17" dur="800" decel="100000" fill="hold"/>
                                        <p:tgtEl>
                                          <p:spTgt spid="6146"/>
                                        </p:tgtEl>
                                        <p:attrNameLst>
                                          <p:attrName>ppt_x</p:attrName>
                                        </p:attrNameLst>
                                      </p:cBhvr>
                                      <p:tavLst>
                                        <p:tav tm="0">
                                          <p:val>
                                            <p:strVal val="#ppt_x+0.4"/>
                                          </p:val>
                                        </p:tav>
                                        <p:tav tm="100000">
                                          <p:val>
                                            <p:strVal val="#ppt_x-0.05"/>
                                          </p:val>
                                        </p:tav>
                                      </p:tavLst>
                                    </p:anim>
                                    <p:anim calcmode="lin" valueType="num">
                                      <p:cBhvr>
                                        <p:cTn id="18" dur="800" decel="100000" fill="hold"/>
                                        <p:tgtEl>
                                          <p:spTgt spid="614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14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14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2000"/>
                                        <p:tgtEl>
                                          <p:spTgt spid="6">
                                            <p:txEl>
                                              <p:pRg st="0" end="0"/>
                                            </p:txEl>
                                          </p:spTgt>
                                        </p:tgtEl>
                                      </p:cBhvr>
                                    </p:animEffect>
                                    <p:anim calcmode="lin" valueType="num">
                                      <p:cBhvr>
                                        <p:cTn id="26"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by="(-#ppt_w*2)" calcmode="lin" valueType="num">
                                      <p:cBhvr rctx="PPT">
                                        <p:cTn id="33" dur="500" autoRev="1" fill="hold">
                                          <p:stCondLst>
                                            <p:cond delay="0"/>
                                          </p:stCondLst>
                                        </p:cTn>
                                        <p:tgtEl>
                                          <p:spTgt spid="5"/>
                                        </p:tgtEl>
                                        <p:attrNameLst>
                                          <p:attrName>ppt_w</p:attrName>
                                        </p:attrNameLst>
                                      </p:cBhvr>
                                    </p:anim>
                                    <p:anim by="(#ppt_w*0.50)" calcmode="lin" valueType="num">
                                      <p:cBhvr>
                                        <p:cTn id="34" dur="500" decel="50000" autoRev="1" fill="hold">
                                          <p:stCondLst>
                                            <p:cond delay="0"/>
                                          </p:stCondLst>
                                        </p:cTn>
                                        <p:tgtEl>
                                          <p:spTgt spid="5"/>
                                        </p:tgtEl>
                                        <p:attrNameLst>
                                          <p:attrName>ppt_x</p:attrName>
                                        </p:attrNameLst>
                                      </p:cBhvr>
                                    </p:anim>
                                    <p:anim from="(-#ppt_h/2)" to="(#ppt_y)" calcmode="lin" valueType="num">
                                      <p:cBhvr>
                                        <p:cTn id="35" dur="1000" fill="hold">
                                          <p:stCondLst>
                                            <p:cond delay="0"/>
                                          </p:stCondLst>
                                        </p:cTn>
                                        <p:tgtEl>
                                          <p:spTgt spid="5"/>
                                        </p:tgtEl>
                                        <p:attrNameLst>
                                          <p:attrName>ppt_y</p:attrName>
                                        </p:attrNameLst>
                                      </p:cBhvr>
                                    </p:anim>
                                    <p:animRot by="21600000">
                                      <p:cBhvr>
                                        <p:cTn id="3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S102901025">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Рабочий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Рабочий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бочий">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Рабочий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5D940B-4F8D-4CC4-9A97-C00F7BCD09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TS102901025</Template>
  <TotalTime>0</TotalTime>
  <Words>749</Words>
  <Application>Microsoft Office PowerPoint</Application>
  <PresentationFormat>Произвольный</PresentationFormat>
  <Paragraphs>68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TS102901025</vt:lpstr>
      <vt:lpstr>Роль воды в природе</vt:lpstr>
      <vt:lpstr>Цель данной работы :  определить роль воды в природе</vt:lpstr>
      <vt:lpstr> План:</vt:lpstr>
      <vt:lpstr>Что же такое вода? </vt:lpstr>
      <vt:lpstr>Слайд 5</vt:lpstr>
      <vt:lpstr>Источники воды</vt:lpstr>
      <vt:lpstr>Источники воды</vt:lpstr>
      <vt:lpstr>Вода – это        жизнь</vt:lpstr>
      <vt:lpstr>Значение воды в природе </vt:lpstr>
      <vt:lpstr>Почему нужно беречь воду? </vt:lpstr>
      <vt:lpstr>Экологическое состояние воды</vt:lpstr>
      <vt:lpstr>Круговорот воды в природе</vt:lpstr>
      <vt:lpstr>Значение круговорота</vt:lpstr>
      <vt:lpstr>Этапы круговорота : </vt:lpstr>
      <vt:lpstr>                  Три состояния воды </vt:lpstr>
      <vt:lpstr>Анкетирование учащихся школы по вопросам:</vt:lpstr>
      <vt:lpstr>   </vt:lpstr>
      <vt:lpstr>Вывод:</vt:lpstr>
      <vt:lpstr>Литература: </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2013-03-01T14:51:37Z</dcterms:created>
  <dcterms:modified xsi:type="dcterms:W3CDTF">2016-12-01T18:31:43Z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